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4" r:id="rId3"/>
    <p:sldId id="257" r:id="rId4"/>
    <p:sldId id="295" r:id="rId5"/>
    <p:sldId id="296" r:id="rId6"/>
    <p:sldId id="258" r:id="rId7"/>
    <p:sldId id="260" r:id="rId8"/>
    <p:sldId id="261" r:id="rId9"/>
    <p:sldId id="262" r:id="rId10"/>
    <p:sldId id="293" r:id="rId11"/>
    <p:sldId id="297" r:id="rId12"/>
    <p:sldId id="287" r:id="rId13"/>
    <p:sldId id="288" r:id="rId14"/>
    <p:sldId id="289" r:id="rId15"/>
    <p:sldId id="263" r:id="rId16"/>
    <p:sldId id="268" r:id="rId17"/>
    <p:sldId id="267" r:id="rId18"/>
    <p:sldId id="264" r:id="rId19"/>
    <p:sldId id="269" r:id="rId20"/>
    <p:sldId id="270" r:id="rId21"/>
    <p:sldId id="278" r:id="rId22"/>
    <p:sldId id="281" r:id="rId23"/>
    <p:sldId id="282" r:id="rId24"/>
    <p:sldId id="283" r:id="rId25"/>
    <p:sldId id="271" r:id="rId26"/>
    <p:sldId id="273" r:id="rId27"/>
    <p:sldId id="280" r:id="rId28"/>
    <p:sldId id="265" r:id="rId29"/>
    <p:sldId id="275" r:id="rId30"/>
    <p:sldId id="276" r:id="rId31"/>
    <p:sldId id="306" r:id="rId32"/>
    <p:sldId id="266" r:id="rId33"/>
    <p:sldId id="298" r:id="rId34"/>
    <p:sldId id="299" r:id="rId35"/>
    <p:sldId id="302" r:id="rId36"/>
    <p:sldId id="303" r:id="rId37"/>
    <p:sldId id="304" r:id="rId38"/>
    <p:sldId id="310" r:id="rId39"/>
    <p:sldId id="307" r:id="rId40"/>
    <p:sldId id="308" r:id="rId41"/>
    <p:sldId id="309" r:id="rId42"/>
    <p:sldId id="290" r:id="rId43"/>
    <p:sldId id="285" r:id="rId44"/>
    <p:sldId id="286" r:id="rId45"/>
    <p:sldId id="292" r:id="rId46"/>
    <p:sldId id="300" r:id="rId47"/>
    <p:sldId id="301" r:id="rId48"/>
    <p:sldId id="305" r:id="rId49"/>
    <p:sldId id="27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1440"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fr-CA" smtClean="0"/>
              <a:t>Cliquez et modifiez le titre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17-11-09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fr-CA" smtClean="0"/>
              <a:t>Cliquez et modifiez le titre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B01F9CA3-105E-4857-9057-6DB6197DA786}" type="datetimeFigureOut">
              <a:rPr lang="en-US" smtClean="0"/>
              <a:t>17-11-09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17-11-09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fr-CA" smtClean="0"/>
              <a:t>Cliquez et modifiez le titre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17-11-09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17-11-09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fr-CA" smtClean="0"/>
              <a:t>Cliquez et modifiez le titre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17-11-09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fr-CA" smtClean="0"/>
              <a:t>Cliquez et modifiez le titre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Date Placeholder 3"/>
          <p:cNvSpPr>
            <a:spLocks noGrp="1"/>
          </p:cNvSpPr>
          <p:nvPr>
            <p:ph type="dt" sz="half" idx="10"/>
          </p:nvPr>
        </p:nvSpPr>
        <p:spPr/>
        <p:txBody>
          <a:bodyPr/>
          <a:lstStyle/>
          <a:p>
            <a:fld id="{B01F9CA3-105E-4857-9057-6DB6197DA786}" type="datetimeFigureOut">
              <a:rPr lang="en-US" smtClean="0"/>
              <a:t>17-11-09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fr-CA" smtClean="0"/>
              <a:t>Cliquez et modifiez le titre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17-11-09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fr-CA" smtClean="0"/>
              <a:t>Cliquez et modifiez le titre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17-11-09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17-11-09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17-11-09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fr-CA" smtClean="0"/>
              <a:t>Cliquez et modifiez le titre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B01F9CA3-105E-4857-9057-6DB6197DA786}" type="datetimeFigureOut">
              <a:rPr lang="en-US" smtClean="0"/>
              <a:t>17-11-09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fr-CA" smtClean="0"/>
              <a:t>Cliquez et modifiez le titre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17-11-09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emonde.fr" TargetMode="External"/><Relationship Id="rId3" Type="http://schemas.openxmlformats.org/officeDocument/2006/relationships/hyperlink" Target="https://www.toyota.fr"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lefigaro.fr" TargetMode="External"/><Relationship Id="rId4" Type="http://schemas.openxmlformats.org/officeDocument/2006/relationships/hyperlink" Target="http://fas.umontreal.ca/accueil/" TargetMode="External"/><Relationship Id="rId1" Type="http://schemas.openxmlformats.org/officeDocument/2006/relationships/slideLayout" Target="../slideLayouts/slideLayout2.xml"/><Relationship Id="rId2" Type="http://schemas.openxmlformats.org/officeDocument/2006/relationships/hyperlink" Target="https://www.weil.co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hyperlink" Target="http://www.gerermagarderie.com" TargetMode="External"/><Relationship Id="rId4" Type="http://schemas.openxmlformats.org/officeDocument/2006/relationships/hyperlink" Target="https://www.mariage.com" TargetMode="External"/><Relationship Id="rId1" Type="http://schemas.openxmlformats.org/officeDocument/2006/relationships/slideLayout" Target="../slideLayouts/slideLayout2.xml"/><Relationship Id="rId2" Type="http://schemas.openxmlformats.org/officeDocument/2006/relationships/hyperlink" Target="http://mattarlaw.com/fr"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usic.airfrance.com/fr" TargetMode="External"/><Relationship Id="rId3" Type="http://schemas.openxmlformats.org/officeDocument/2006/relationships/hyperlink" Target="https://www.beoplay.com/landingpages/beoplaym3%23introducin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cefrio.qc.ca" TargetMode="External"/><Relationship Id="rId4" Type="http://schemas.openxmlformats.org/officeDocument/2006/relationships/hyperlink" Target="http://www.wix.com" TargetMode="External"/><Relationship Id="rId1" Type="http://schemas.openxmlformats.org/officeDocument/2006/relationships/slideLayout" Target="../slideLayouts/slideLayout2.xml"/><Relationship Id="rId2" Type="http://schemas.openxmlformats.org/officeDocument/2006/relationships/hyperlink" Target="http://info.med.yale.edu/caim/manua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3168282"/>
            <a:ext cx="9144000" cy="3689718"/>
          </a:xfrm>
          <a:prstGeom prst="rect">
            <a:avLst/>
          </a:prstGeom>
        </p:spPr>
      </p:pic>
      <p:sp>
        <p:nvSpPr>
          <p:cNvPr id="2" name="Titre 1"/>
          <p:cNvSpPr>
            <a:spLocks noGrp="1"/>
          </p:cNvSpPr>
          <p:nvPr>
            <p:ph type="ctrTitle"/>
          </p:nvPr>
        </p:nvSpPr>
        <p:spPr>
          <a:xfrm>
            <a:off x="1322921" y="661565"/>
            <a:ext cx="6498158" cy="1724867"/>
          </a:xfrm>
        </p:spPr>
        <p:txBody>
          <a:bodyPr/>
          <a:lstStyle/>
          <a:p>
            <a:r>
              <a:rPr lang="fr-FR" dirty="0" smtClean="0"/>
              <a:t>Créer son site Web</a:t>
            </a:r>
            <a:endParaRPr lang="fr-FR" dirty="0"/>
          </a:p>
        </p:txBody>
      </p:sp>
      <p:sp>
        <p:nvSpPr>
          <p:cNvPr id="3" name="Sous-titre 2"/>
          <p:cNvSpPr>
            <a:spLocks noGrp="1"/>
          </p:cNvSpPr>
          <p:nvPr>
            <p:ph type="subTitle" idx="1"/>
          </p:nvPr>
        </p:nvSpPr>
        <p:spPr>
          <a:xfrm>
            <a:off x="1322921" y="2382371"/>
            <a:ext cx="6498159" cy="916641"/>
          </a:xfrm>
        </p:spPr>
        <p:txBody>
          <a:bodyPr/>
          <a:lstStyle/>
          <a:p>
            <a:r>
              <a:rPr lang="fr-FR" dirty="0" smtClean="0"/>
              <a:t>Frida Anbar</a:t>
            </a:r>
            <a:endParaRPr lang="fr-FR" dirty="0"/>
          </a:p>
        </p:txBody>
      </p:sp>
    </p:spTree>
    <p:extLst>
      <p:ext uri="{BB962C8B-B14F-4D97-AF65-F5344CB8AC3E}">
        <p14:creationId xmlns:p14="http://schemas.microsoft.com/office/powerpoint/2010/main" val="707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Démonstration </a:t>
            </a:r>
          </a:p>
          <a:p>
            <a:r>
              <a:rPr lang="fr-FR" dirty="0" err="1"/>
              <a:t>https</a:t>
            </a:r>
            <a:r>
              <a:rPr lang="fr-FR" dirty="0"/>
              <a:t>://</a:t>
            </a:r>
            <a:r>
              <a:rPr lang="fr-FR" dirty="0" err="1"/>
              <a:t>www.namespro.ca</a:t>
            </a:r>
            <a:endParaRPr lang="fr-FR" dirty="0"/>
          </a:p>
        </p:txBody>
      </p:sp>
      <p:pic>
        <p:nvPicPr>
          <p:cNvPr id="4" name="Image 3"/>
          <p:cNvPicPr>
            <a:picLocks noChangeAspect="1"/>
          </p:cNvPicPr>
          <p:nvPr/>
        </p:nvPicPr>
        <p:blipFill>
          <a:blip r:embed="rId2"/>
          <a:stretch>
            <a:fillRect/>
          </a:stretch>
        </p:blipFill>
        <p:spPr>
          <a:xfrm>
            <a:off x="3983751" y="3054105"/>
            <a:ext cx="4607800" cy="3451402"/>
          </a:xfrm>
          <a:prstGeom prst="rect">
            <a:avLst/>
          </a:prstGeom>
        </p:spPr>
      </p:pic>
    </p:spTree>
    <p:extLst>
      <p:ext uri="{BB962C8B-B14F-4D97-AF65-F5344CB8AC3E}">
        <p14:creationId xmlns:p14="http://schemas.microsoft.com/office/powerpoint/2010/main" val="95254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5310850" y="1850874"/>
            <a:ext cx="3665007" cy="4343400"/>
          </a:xfrm>
        </p:spPr>
        <p:txBody>
          <a:bodyPr/>
          <a:lstStyle/>
          <a:p>
            <a:r>
              <a:rPr lang="fr-FR" dirty="0" smtClean="0"/>
              <a:t>Nom de domaine ou adresse URL gratuite comme dans le cas de </a:t>
            </a:r>
            <a:r>
              <a:rPr lang="fr-FR" dirty="0" err="1" smtClean="0"/>
              <a:t>Wix</a:t>
            </a:r>
            <a:r>
              <a:rPr lang="fr-FR" dirty="0" smtClean="0"/>
              <a:t>. </a:t>
            </a:r>
          </a:p>
          <a:p>
            <a:r>
              <a:rPr lang="fr-FR" dirty="0" smtClean="0"/>
              <a:t>Il faut que les pages soient hébergées quelque part </a:t>
            </a:r>
            <a:endParaRPr lang="fr-FR" dirty="0"/>
          </a:p>
        </p:txBody>
      </p:sp>
      <p:pic>
        <p:nvPicPr>
          <p:cNvPr id="4" name="Image 3"/>
          <p:cNvPicPr>
            <a:picLocks noChangeAspect="1"/>
          </p:cNvPicPr>
          <p:nvPr/>
        </p:nvPicPr>
        <p:blipFill>
          <a:blip r:embed="rId2"/>
          <a:stretch>
            <a:fillRect/>
          </a:stretch>
        </p:blipFill>
        <p:spPr>
          <a:xfrm>
            <a:off x="-210429" y="1604308"/>
            <a:ext cx="5869277" cy="4869326"/>
          </a:xfrm>
          <a:prstGeom prst="rect">
            <a:avLst/>
          </a:prstGeom>
        </p:spPr>
      </p:pic>
    </p:spTree>
    <p:extLst>
      <p:ext uri="{BB962C8B-B14F-4D97-AF65-F5344CB8AC3E}">
        <p14:creationId xmlns:p14="http://schemas.microsoft.com/office/powerpoint/2010/main" val="300067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HTML</a:t>
            </a:r>
            <a:endParaRPr lang="fr-FR" dirty="0"/>
          </a:p>
        </p:txBody>
      </p:sp>
      <p:sp>
        <p:nvSpPr>
          <p:cNvPr id="3" name="Espace réservé du contenu 2"/>
          <p:cNvSpPr>
            <a:spLocks noGrp="1"/>
          </p:cNvSpPr>
          <p:nvPr>
            <p:ph idx="1"/>
          </p:nvPr>
        </p:nvSpPr>
        <p:spPr/>
        <p:txBody>
          <a:bodyPr>
            <a:normAutofit/>
          </a:bodyPr>
          <a:lstStyle/>
          <a:p>
            <a:r>
              <a:rPr lang="fr-FR" dirty="0"/>
              <a:t>HTML ? Qu'est-ce que c'est ??</a:t>
            </a:r>
          </a:p>
          <a:p>
            <a:endParaRPr lang="fr-FR" dirty="0"/>
          </a:p>
          <a:p>
            <a:pPr lvl="1"/>
            <a:r>
              <a:rPr lang="fr-FR" dirty="0"/>
              <a:t>L'HTML (Hyper </a:t>
            </a:r>
            <a:r>
              <a:rPr lang="fr-FR" dirty="0" err="1"/>
              <a:t>Text</a:t>
            </a:r>
            <a:r>
              <a:rPr lang="fr-FR" dirty="0"/>
              <a:t> </a:t>
            </a:r>
            <a:r>
              <a:rPr lang="fr-FR" dirty="0" err="1"/>
              <a:t>Markup</a:t>
            </a:r>
            <a:r>
              <a:rPr lang="fr-FR" dirty="0"/>
              <a:t> Langage) est le langage qui permet de mettre en page les documents </a:t>
            </a:r>
            <a:r>
              <a:rPr lang="fr-FR" dirty="0" smtClean="0"/>
              <a:t>pour Internet </a:t>
            </a:r>
            <a:r>
              <a:rPr lang="fr-FR" dirty="0"/>
              <a:t>ou à l'Intranet ( réseau local qui utilise les techniques d'Internet pour échanger des informations). </a:t>
            </a:r>
          </a:p>
          <a:p>
            <a:pPr lvl="1"/>
            <a:r>
              <a:rPr lang="fr-FR" dirty="0"/>
              <a:t>Cette mise en page se fait comme sur les anciens traitements de texte, en plaçant des </a:t>
            </a:r>
            <a:r>
              <a:rPr lang="fr-FR" b="1" dirty="0"/>
              <a:t>balises</a:t>
            </a:r>
            <a:r>
              <a:rPr lang="fr-FR" dirty="0"/>
              <a:t> qui définissent les effets à appliquer sur une portion de texte.</a:t>
            </a:r>
          </a:p>
        </p:txBody>
      </p:sp>
    </p:spTree>
    <p:extLst>
      <p:ext uri="{BB962C8B-B14F-4D97-AF65-F5344CB8AC3E}">
        <p14:creationId xmlns:p14="http://schemas.microsoft.com/office/powerpoint/2010/main" val="344836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HTML</a:t>
            </a:r>
            <a:endParaRPr lang="fr-FR" dirty="0"/>
          </a:p>
        </p:txBody>
      </p:sp>
      <p:sp>
        <p:nvSpPr>
          <p:cNvPr id="3" name="Espace réservé du contenu 2"/>
          <p:cNvSpPr>
            <a:spLocks noGrp="1"/>
          </p:cNvSpPr>
          <p:nvPr>
            <p:ph idx="1"/>
          </p:nvPr>
        </p:nvSpPr>
        <p:spPr/>
        <p:txBody>
          <a:bodyPr>
            <a:normAutofit lnSpcReduction="10000"/>
          </a:bodyPr>
          <a:lstStyle/>
          <a:p>
            <a:r>
              <a:rPr lang="fr-FR" dirty="0"/>
              <a:t>Les tags simples : ils se composent d'un seul élément et n'ont pas besoin d'un tag de fermeture pour dire d'arrêter l'effet du tag. </a:t>
            </a:r>
          </a:p>
          <a:p>
            <a:r>
              <a:rPr lang="fr-FR" dirty="0"/>
              <a:t>Exemples :</a:t>
            </a:r>
          </a:p>
          <a:p>
            <a:r>
              <a:rPr lang="fr-FR" dirty="0"/>
              <a:t>&lt;BR&gt; : qui indique qu'il faut retourner à la ligne (Break </a:t>
            </a:r>
            <a:r>
              <a:rPr lang="fr-FR" dirty="0" err="1"/>
              <a:t>Row</a:t>
            </a:r>
            <a:r>
              <a:rPr lang="fr-FR" dirty="0"/>
              <a:t> ou un truc du style </a:t>
            </a:r>
            <a:r>
              <a:rPr lang="fr-FR" dirty="0" smtClean="0"/>
              <a:t>; &lt;</a:t>
            </a:r>
            <a:r>
              <a:rPr lang="fr-FR" dirty="0"/>
              <a:t>HR&gt; : qui indique qu'il faut dessiner une ligne horizontale</a:t>
            </a:r>
          </a:p>
          <a:p>
            <a:r>
              <a:rPr lang="fr-FR" dirty="0"/>
              <a:t>Les tags avec fermeture </a:t>
            </a:r>
            <a:r>
              <a:rPr lang="fr-FR" dirty="0" smtClean="0"/>
              <a:t>sont </a:t>
            </a:r>
            <a:r>
              <a:rPr lang="fr-FR" dirty="0"/>
              <a:t>composés de 2 parties un qui </a:t>
            </a:r>
            <a:r>
              <a:rPr lang="fr-FR" dirty="0" smtClean="0"/>
              <a:t>servent </a:t>
            </a:r>
            <a:r>
              <a:rPr lang="fr-FR" dirty="0"/>
              <a:t>à commencer l'effet et l'autre qui sert à indiquer l'endroit </a:t>
            </a:r>
            <a:r>
              <a:rPr lang="fr-FR" dirty="0" smtClean="0"/>
              <a:t>où </a:t>
            </a:r>
            <a:r>
              <a:rPr lang="fr-FR" dirty="0"/>
              <a:t>il faut le terminer</a:t>
            </a:r>
            <a:r>
              <a:rPr lang="fr-FR" dirty="0" smtClean="0"/>
              <a:t>.</a:t>
            </a:r>
            <a:endParaRPr lang="fr-FR" dirty="0"/>
          </a:p>
        </p:txBody>
      </p:sp>
    </p:spTree>
    <p:extLst>
      <p:ext uri="{BB962C8B-B14F-4D97-AF65-F5344CB8AC3E}">
        <p14:creationId xmlns:p14="http://schemas.microsoft.com/office/powerpoint/2010/main" val="354095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rcRect l="-78750" r="-78750"/>
          <a:stretch>
            <a:fillRect/>
          </a:stretch>
        </p:blipFill>
        <p:spPr>
          <a:xfrm>
            <a:off x="-1693657" y="1600201"/>
            <a:ext cx="8042276" cy="4343400"/>
          </a:xfrm>
        </p:spPr>
      </p:pic>
      <p:sp>
        <p:nvSpPr>
          <p:cNvPr id="5" name="ZoneTexte 4"/>
          <p:cNvSpPr txBox="1"/>
          <p:nvPr/>
        </p:nvSpPr>
        <p:spPr>
          <a:xfrm>
            <a:off x="4647405" y="3134314"/>
            <a:ext cx="4017521" cy="369332"/>
          </a:xfrm>
          <a:prstGeom prst="rect">
            <a:avLst/>
          </a:prstGeom>
          <a:noFill/>
        </p:spPr>
        <p:txBody>
          <a:bodyPr wrap="none" rtlCol="0">
            <a:spAutoFit/>
          </a:bodyPr>
          <a:lstStyle/>
          <a:p>
            <a:r>
              <a:rPr lang="fr-FR" b="1" dirty="0" err="1" smtClean="0">
                <a:solidFill>
                  <a:srgbClr val="FF0000"/>
                </a:solidFill>
              </a:rPr>
              <a:t>Wix</a:t>
            </a:r>
            <a:r>
              <a:rPr lang="fr-FR" b="1" dirty="0" smtClean="0">
                <a:solidFill>
                  <a:srgbClr val="FF0000"/>
                </a:solidFill>
              </a:rPr>
              <a:t> génère son propre code HTML</a:t>
            </a:r>
            <a:endParaRPr lang="fr-FR" b="1" dirty="0">
              <a:solidFill>
                <a:srgbClr val="FF0000"/>
              </a:solidFill>
            </a:endParaRPr>
          </a:p>
        </p:txBody>
      </p:sp>
    </p:spTree>
    <p:extLst>
      <p:ext uri="{BB962C8B-B14F-4D97-AF65-F5344CB8AC3E}">
        <p14:creationId xmlns:p14="http://schemas.microsoft.com/office/powerpoint/2010/main" val="124118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Hyperliens </a:t>
            </a:r>
            <a:endParaRPr lang="fr-FR" dirty="0"/>
          </a:p>
        </p:txBody>
      </p:sp>
      <p:sp>
        <p:nvSpPr>
          <p:cNvPr id="3" name="Espace réservé du contenu 2"/>
          <p:cNvSpPr>
            <a:spLocks noGrp="1"/>
          </p:cNvSpPr>
          <p:nvPr>
            <p:ph idx="1"/>
          </p:nvPr>
        </p:nvSpPr>
        <p:spPr/>
        <p:txBody>
          <a:bodyPr>
            <a:normAutofit/>
          </a:bodyPr>
          <a:lstStyle/>
          <a:p>
            <a:pPr marL="0" indent="0">
              <a:buNone/>
            </a:pPr>
            <a:r>
              <a:rPr lang="fr-FR" dirty="0"/>
              <a:t>Différents types de liens sont possibles :</a:t>
            </a:r>
          </a:p>
          <a:p>
            <a:endParaRPr lang="fr-FR" dirty="0"/>
          </a:p>
          <a:p>
            <a:pPr lvl="1"/>
            <a:r>
              <a:rPr lang="fr-FR" dirty="0"/>
              <a:t>des liens internes à une page donnée. Lors du fonctionnement de ce lien, le navigateur ne charge pas de nouvelle page. Le contenu de la fenêtre est simplement ajusté pour que la référence apparaisse à l'écran. </a:t>
            </a:r>
          </a:p>
          <a:p>
            <a:pPr lvl="1"/>
            <a:r>
              <a:rPr lang="fr-FR" dirty="0" smtClean="0"/>
              <a:t>Des </a:t>
            </a:r>
            <a:r>
              <a:rPr lang="fr-FR" dirty="0"/>
              <a:t>liens pointant vers une autre page d'un même serveur</a:t>
            </a:r>
            <a:r>
              <a:rPr lang="fr-FR" dirty="0" smtClean="0"/>
              <a:t>.</a:t>
            </a:r>
          </a:p>
          <a:p>
            <a:pPr lvl="1"/>
            <a:r>
              <a:rPr lang="fr-FR" dirty="0"/>
              <a:t>d</a:t>
            </a:r>
            <a:r>
              <a:rPr lang="fr-FR" dirty="0" smtClean="0"/>
              <a:t>es </a:t>
            </a:r>
            <a:r>
              <a:rPr lang="fr-FR" dirty="0" smtClean="0"/>
              <a:t>liens vers image, document, fichier </a:t>
            </a:r>
            <a:r>
              <a:rPr lang="fr-FR" dirty="0" smtClean="0"/>
              <a:t>musical, etc</a:t>
            </a:r>
            <a:r>
              <a:rPr lang="fr-FR" dirty="0" smtClean="0"/>
              <a:t>. </a:t>
            </a:r>
            <a:endParaRPr lang="fr-FR" dirty="0"/>
          </a:p>
        </p:txBody>
      </p:sp>
    </p:spTree>
    <p:extLst>
      <p:ext uri="{BB962C8B-B14F-4D97-AF65-F5344CB8AC3E}">
        <p14:creationId xmlns:p14="http://schemas.microsoft.com/office/powerpoint/2010/main" val="252319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rcRect t="5205" b="5205"/>
          <a:stretch>
            <a:fillRect/>
          </a:stretch>
        </p:blipFill>
        <p:spPr/>
      </p:pic>
    </p:spTree>
    <p:extLst>
      <p:ext uri="{BB962C8B-B14F-4D97-AF65-F5344CB8AC3E}">
        <p14:creationId xmlns:p14="http://schemas.microsoft.com/office/powerpoint/2010/main" val="149784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Navigation</a:t>
            </a:r>
            <a:endParaRPr lang="fr-FR" dirty="0"/>
          </a:p>
        </p:txBody>
      </p:sp>
      <p:sp>
        <p:nvSpPr>
          <p:cNvPr id="3" name="Espace réservé du contenu 2"/>
          <p:cNvSpPr>
            <a:spLocks noGrp="1"/>
          </p:cNvSpPr>
          <p:nvPr>
            <p:ph idx="1"/>
          </p:nvPr>
        </p:nvSpPr>
        <p:spPr/>
        <p:txBody>
          <a:bodyPr>
            <a:normAutofit fontScale="92500" lnSpcReduction="20000"/>
          </a:bodyPr>
          <a:lstStyle/>
          <a:p>
            <a:endParaRPr lang="fr-FR" dirty="0" smtClean="0"/>
          </a:p>
          <a:p>
            <a:endParaRPr lang="fr-FR" dirty="0"/>
          </a:p>
          <a:p>
            <a:r>
              <a:rPr lang="fr-FR" dirty="0"/>
              <a:t>Si votre site web n'est pas bien organisé et que l'internaute ne trouve pas ce qu'il veut, il suppose que l'information n'existe pas. Il risque d'abandonner sa recherche et se tourner vers un autre site.</a:t>
            </a:r>
          </a:p>
          <a:p>
            <a:endParaRPr lang="fr-FR" dirty="0"/>
          </a:p>
          <a:p>
            <a:r>
              <a:rPr lang="fr-FR" dirty="0"/>
              <a:t>Pour éviter cela, les informations doivent être bien rangées de telle sorte que les internautes les trouvent facilement. </a:t>
            </a:r>
            <a:r>
              <a:rPr lang="fr-FR" dirty="0" smtClean="0"/>
              <a:t>Comme dans un vrai magasin, avec des indications.</a:t>
            </a:r>
          </a:p>
        </p:txBody>
      </p:sp>
    </p:spTree>
    <p:extLst>
      <p:ext uri="{BB962C8B-B14F-4D97-AF65-F5344CB8AC3E}">
        <p14:creationId xmlns:p14="http://schemas.microsoft.com/office/powerpoint/2010/main" val="221953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Navigation </a:t>
            </a:r>
            <a:endParaRPr lang="fr-FR" dirty="0"/>
          </a:p>
        </p:txBody>
      </p:sp>
      <p:pic>
        <p:nvPicPr>
          <p:cNvPr id="4" name="Espace réservé du contenu 3"/>
          <p:cNvPicPr>
            <a:picLocks noGrp="1" noChangeAspect="1"/>
          </p:cNvPicPr>
          <p:nvPr>
            <p:ph idx="1"/>
          </p:nvPr>
        </p:nvPicPr>
        <p:blipFill>
          <a:blip r:embed="rId2"/>
          <a:srcRect l="5286" r="5286"/>
          <a:stretch>
            <a:fillRect/>
          </a:stretch>
        </p:blipFill>
        <p:spPr>
          <a:xfrm>
            <a:off x="999861" y="1775831"/>
            <a:ext cx="7078248" cy="3822756"/>
          </a:xfrm>
        </p:spPr>
      </p:pic>
    </p:spTree>
    <p:extLst>
      <p:ext uri="{BB962C8B-B14F-4D97-AF65-F5344CB8AC3E}">
        <p14:creationId xmlns:p14="http://schemas.microsoft.com/office/powerpoint/2010/main" val="333829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Navigation</a:t>
            </a:r>
            <a:endParaRPr lang="fr-FR" dirty="0"/>
          </a:p>
        </p:txBody>
      </p:sp>
      <p:sp>
        <p:nvSpPr>
          <p:cNvPr id="3" name="Espace réservé du contenu 2"/>
          <p:cNvSpPr>
            <a:spLocks noGrp="1"/>
          </p:cNvSpPr>
          <p:nvPr>
            <p:ph idx="1"/>
          </p:nvPr>
        </p:nvSpPr>
        <p:spPr/>
        <p:txBody>
          <a:bodyPr/>
          <a:lstStyle/>
          <a:p>
            <a:r>
              <a:rPr lang="fr-FR" dirty="0"/>
              <a:t>Lister tous les contenus d'un site web</a:t>
            </a:r>
          </a:p>
          <a:p>
            <a:r>
              <a:rPr lang="fr-FR" dirty="0"/>
              <a:t>Organiser les contenus par </a:t>
            </a:r>
            <a:r>
              <a:rPr lang="fr-FR" dirty="0" smtClean="0"/>
              <a:t>catégories </a:t>
            </a:r>
            <a:endParaRPr lang="fr-FR" dirty="0"/>
          </a:p>
          <a:p>
            <a:r>
              <a:rPr lang="fr-FR" dirty="0"/>
              <a:t>Structurer l'information</a:t>
            </a:r>
          </a:p>
          <a:p>
            <a:r>
              <a:rPr lang="fr-FR" dirty="0"/>
              <a:t>Réaliser un plan de site appelé aussi arborescence d'un site web</a:t>
            </a:r>
          </a:p>
        </p:txBody>
      </p:sp>
    </p:spTree>
    <p:extLst>
      <p:ext uri="{BB962C8B-B14F-4D97-AF65-F5344CB8AC3E}">
        <p14:creationId xmlns:p14="http://schemas.microsoft.com/office/powerpoint/2010/main" val="367939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a:t>
            </a:r>
            <a:endParaRPr lang="fr-FR" dirty="0"/>
          </a:p>
        </p:txBody>
      </p:sp>
      <p:sp>
        <p:nvSpPr>
          <p:cNvPr id="3" name="Espace réservé du contenu 2"/>
          <p:cNvSpPr>
            <a:spLocks noGrp="1"/>
          </p:cNvSpPr>
          <p:nvPr>
            <p:ph idx="1"/>
          </p:nvPr>
        </p:nvSpPr>
        <p:spPr/>
        <p:txBody>
          <a:bodyPr>
            <a:noAutofit/>
          </a:bodyPr>
          <a:lstStyle/>
          <a:p>
            <a:pPr marL="0" indent="0">
              <a:buNone/>
            </a:pPr>
            <a:r>
              <a:rPr lang="fr-FR" sz="1600" b="1" dirty="0" smtClean="0"/>
              <a:t>Théorie</a:t>
            </a:r>
          </a:p>
          <a:p>
            <a:r>
              <a:rPr lang="fr-FR" sz="1800" dirty="0" smtClean="0"/>
              <a:t>Éléments théoriques de base</a:t>
            </a:r>
          </a:p>
          <a:p>
            <a:r>
              <a:rPr lang="fr-FR" sz="1800" dirty="0" smtClean="0"/>
              <a:t>Structure</a:t>
            </a:r>
          </a:p>
          <a:p>
            <a:r>
              <a:rPr lang="fr-FR" sz="1800" dirty="0" smtClean="0"/>
              <a:t>Hyperliens</a:t>
            </a:r>
          </a:p>
          <a:p>
            <a:r>
              <a:rPr lang="fr-FR" sz="1800" dirty="0" smtClean="0"/>
              <a:t>Langage HTML</a:t>
            </a:r>
          </a:p>
          <a:p>
            <a:r>
              <a:rPr lang="fr-FR" sz="1800" dirty="0" smtClean="0"/>
              <a:t>Zonage des pages</a:t>
            </a:r>
          </a:p>
          <a:p>
            <a:r>
              <a:rPr lang="fr-FR" sz="1800" dirty="0" smtClean="0"/>
              <a:t>Ergonomie</a:t>
            </a:r>
          </a:p>
          <a:p>
            <a:r>
              <a:rPr lang="fr-FR" sz="1800" dirty="0" smtClean="0"/>
              <a:t>Recommandations</a:t>
            </a:r>
          </a:p>
          <a:p>
            <a:pPr marL="0" indent="0">
              <a:buNone/>
            </a:pPr>
            <a:r>
              <a:rPr lang="fr-FR" sz="1800" b="1" dirty="0" smtClean="0"/>
              <a:t>Pratique </a:t>
            </a:r>
          </a:p>
          <a:p>
            <a:r>
              <a:rPr lang="fr-FR" sz="1800" dirty="0" err="1" smtClean="0"/>
              <a:t>Wix</a:t>
            </a:r>
            <a:endParaRPr lang="fr-FR" sz="1800" dirty="0" smtClean="0"/>
          </a:p>
          <a:p>
            <a:endParaRPr lang="fr-FR" sz="1600" dirty="0"/>
          </a:p>
        </p:txBody>
      </p:sp>
    </p:spTree>
    <p:extLst>
      <p:ext uri="{BB962C8B-B14F-4D97-AF65-F5344CB8AC3E}">
        <p14:creationId xmlns:p14="http://schemas.microsoft.com/office/powerpoint/2010/main" val="77597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Style de catégories</a:t>
            </a:r>
            <a:endParaRPr lang="fr-FR" dirty="0"/>
          </a:p>
        </p:txBody>
      </p:sp>
      <p:sp>
        <p:nvSpPr>
          <p:cNvPr id="3" name="Espace réservé du contenu 2"/>
          <p:cNvSpPr>
            <a:spLocks noGrp="1"/>
          </p:cNvSpPr>
          <p:nvPr>
            <p:ph idx="1"/>
          </p:nvPr>
        </p:nvSpPr>
        <p:spPr/>
        <p:txBody>
          <a:bodyPr>
            <a:normAutofit fontScale="85000" lnSpcReduction="20000"/>
          </a:bodyPr>
          <a:lstStyle/>
          <a:p>
            <a:endParaRPr lang="fr-FR" dirty="0"/>
          </a:p>
          <a:p>
            <a:r>
              <a:rPr lang="fr-FR" dirty="0" smtClean="0"/>
              <a:t>alphabétique </a:t>
            </a:r>
            <a:r>
              <a:rPr lang="fr-FR" dirty="0"/>
              <a:t>: liste d'artistes sur des sites de musique.</a:t>
            </a:r>
          </a:p>
          <a:p>
            <a:r>
              <a:rPr lang="fr-FR" dirty="0"/>
              <a:t>chronologique : calendrier d'une saison sportive pour un club de rugby.</a:t>
            </a:r>
          </a:p>
          <a:p>
            <a:r>
              <a:rPr lang="fr-FR" dirty="0"/>
              <a:t>géographique : localisation d'une destination de vacance sur des sites de voyages.</a:t>
            </a:r>
          </a:p>
          <a:p>
            <a:r>
              <a:rPr lang="fr-FR" dirty="0"/>
              <a:t>thématique </a:t>
            </a:r>
            <a:r>
              <a:rPr lang="fr-FR" dirty="0" smtClean="0"/>
              <a:t>: pièces </a:t>
            </a:r>
            <a:r>
              <a:rPr lang="fr-FR" dirty="0"/>
              <a:t>ou billets pour un site de collectionneurs.</a:t>
            </a:r>
          </a:p>
          <a:p>
            <a:r>
              <a:rPr lang="fr-FR" dirty="0"/>
              <a:t>par tâches utilisateur : acheter, vendre pour un site immobilier.</a:t>
            </a:r>
          </a:p>
          <a:p>
            <a:r>
              <a:rPr lang="fr-FR" dirty="0"/>
              <a:t>par cible utilisateur : étudiants, chercheurs, entreprises... pour une université.</a:t>
            </a:r>
          </a:p>
        </p:txBody>
      </p:sp>
    </p:spTree>
    <p:extLst>
      <p:ext uri="{BB962C8B-B14F-4D97-AF65-F5344CB8AC3E}">
        <p14:creationId xmlns:p14="http://schemas.microsoft.com/office/powerpoint/2010/main" val="83344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rcRect l="-35082" r="-35082"/>
          <a:stretch>
            <a:fillRect/>
          </a:stretch>
        </p:blipFill>
        <p:spPr>
          <a:xfrm>
            <a:off x="982663" y="1835150"/>
            <a:ext cx="7608887" cy="4108450"/>
          </a:xfrm>
        </p:spPr>
      </p:pic>
    </p:spTree>
    <p:extLst>
      <p:ext uri="{BB962C8B-B14F-4D97-AF65-F5344CB8AC3E}">
        <p14:creationId xmlns:p14="http://schemas.microsoft.com/office/powerpoint/2010/main" val="333883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marL="0" indent="0">
              <a:buNone/>
            </a:pPr>
            <a:r>
              <a:rPr lang="fr-FR" b="1" dirty="0"/>
              <a:t>Structure séquentielle</a:t>
            </a:r>
          </a:p>
          <a:p>
            <a:r>
              <a:rPr lang="fr-FR" dirty="0"/>
              <a:t>Le moyen le plus simple d'organiser l'information est la façon </a:t>
            </a:r>
            <a:r>
              <a:rPr lang="fr-FR" dirty="0" smtClean="0"/>
              <a:t>séquentielle. C’est </a:t>
            </a:r>
            <a:r>
              <a:rPr lang="fr-FR" dirty="0"/>
              <a:t>en quelque sorte le retour au livre avec sa narration linéaire : chapitre 1, chapitre 2, chapitre 3...</a:t>
            </a:r>
          </a:p>
          <a:p>
            <a:endParaRPr lang="fr-FR" dirty="0"/>
          </a:p>
        </p:txBody>
      </p:sp>
      <p:pic>
        <p:nvPicPr>
          <p:cNvPr id="5" name="Image 4"/>
          <p:cNvPicPr>
            <a:picLocks noChangeAspect="1"/>
          </p:cNvPicPr>
          <p:nvPr/>
        </p:nvPicPr>
        <p:blipFill>
          <a:blip r:embed="rId2"/>
          <a:stretch>
            <a:fillRect/>
          </a:stretch>
        </p:blipFill>
        <p:spPr>
          <a:xfrm>
            <a:off x="2209800" y="4238410"/>
            <a:ext cx="2362200" cy="520700"/>
          </a:xfrm>
          <a:prstGeom prst="rect">
            <a:avLst/>
          </a:prstGeom>
        </p:spPr>
      </p:pic>
    </p:spTree>
    <p:extLst>
      <p:ext uri="{BB962C8B-B14F-4D97-AF65-F5344CB8AC3E}">
        <p14:creationId xmlns:p14="http://schemas.microsoft.com/office/powerpoint/2010/main" val="94551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b="1" dirty="0"/>
              <a:t>Structure hiérarchisée</a:t>
            </a:r>
          </a:p>
          <a:p>
            <a:r>
              <a:rPr lang="fr-FR" dirty="0"/>
              <a:t>La structure hiérarchisée est une des meilleures façons d'organiser des blocs d'information complexes. Ce schéma d'organisation s'adapte particulièrement bien au site Web car les différents thèmes dépendent ainsi d'une seule et unique page soit la page d'index ou page d'accueil [</a:t>
            </a:r>
            <a:r>
              <a:rPr lang="fr-FR" dirty="0" err="1"/>
              <a:t>homepage</a:t>
            </a:r>
            <a:r>
              <a:rPr lang="fr-FR" dirty="0"/>
              <a:t>]</a:t>
            </a:r>
            <a:r>
              <a:rPr lang="fr-FR" dirty="0" smtClean="0"/>
              <a:t>.</a:t>
            </a:r>
            <a:endParaRPr lang="fr-FR" dirty="0"/>
          </a:p>
        </p:txBody>
      </p:sp>
      <p:pic>
        <p:nvPicPr>
          <p:cNvPr id="5" name="Image 4"/>
          <p:cNvPicPr>
            <a:picLocks noChangeAspect="1"/>
          </p:cNvPicPr>
          <p:nvPr/>
        </p:nvPicPr>
        <p:blipFill>
          <a:blip r:embed="rId2"/>
          <a:stretch>
            <a:fillRect/>
          </a:stretch>
        </p:blipFill>
        <p:spPr>
          <a:xfrm>
            <a:off x="5600807" y="4395139"/>
            <a:ext cx="2387600" cy="1689100"/>
          </a:xfrm>
          <a:prstGeom prst="rect">
            <a:avLst/>
          </a:prstGeom>
        </p:spPr>
      </p:pic>
    </p:spTree>
    <p:extLst>
      <p:ext uri="{BB962C8B-B14F-4D97-AF65-F5344CB8AC3E}">
        <p14:creationId xmlns:p14="http://schemas.microsoft.com/office/powerpoint/2010/main" val="345855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b="1" dirty="0"/>
              <a:t>Structure en réseau</a:t>
            </a:r>
          </a:p>
          <a:p>
            <a:r>
              <a:rPr lang="fr-FR" dirty="0"/>
              <a:t>Ces mini </a:t>
            </a:r>
            <a:r>
              <a:rPr lang="fr-FR" dirty="0" smtClean="0"/>
              <a:t>Web </a:t>
            </a:r>
            <a:r>
              <a:rPr lang="fr-FR" dirty="0"/>
              <a:t>fonctionnent bien pour des petits sites destinés à des utilisateurs hautement qualifiés en quête d’enrichissement ou de perfectionnement plutôt qu'à la compréhension basique d'un sujet. </a:t>
            </a:r>
          </a:p>
        </p:txBody>
      </p:sp>
      <p:pic>
        <p:nvPicPr>
          <p:cNvPr id="4" name="Image 3"/>
          <p:cNvPicPr>
            <a:picLocks noChangeAspect="1"/>
          </p:cNvPicPr>
          <p:nvPr/>
        </p:nvPicPr>
        <p:blipFill>
          <a:blip r:embed="rId2"/>
          <a:stretch>
            <a:fillRect/>
          </a:stretch>
        </p:blipFill>
        <p:spPr>
          <a:xfrm>
            <a:off x="3628800" y="3904822"/>
            <a:ext cx="2400300" cy="1676400"/>
          </a:xfrm>
          <a:prstGeom prst="rect">
            <a:avLst/>
          </a:prstGeom>
        </p:spPr>
      </p:pic>
    </p:spTree>
    <p:extLst>
      <p:ext uri="{BB962C8B-B14F-4D97-AF65-F5344CB8AC3E}">
        <p14:creationId xmlns:p14="http://schemas.microsoft.com/office/powerpoint/2010/main" val="152060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Il reste ensuite à hiérarchiser ces catégories pour mettre en valeur certains contenus web, rendre prioritaire ou faciliter l'accès aux informations et établir des connexions entre-elles.</a:t>
            </a:r>
          </a:p>
        </p:txBody>
      </p:sp>
      <p:pic>
        <p:nvPicPr>
          <p:cNvPr id="7" name="Image 6"/>
          <p:cNvPicPr>
            <a:picLocks noChangeAspect="1"/>
          </p:cNvPicPr>
          <p:nvPr/>
        </p:nvPicPr>
        <p:blipFill>
          <a:blip r:embed="rId2"/>
          <a:stretch>
            <a:fillRect/>
          </a:stretch>
        </p:blipFill>
        <p:spPr>
          <a:xfrm>
            <a:off x="2075397" y="3429000"/>
            <a:ext cx="6096000" cy="2921000"/>
          </a:xfrm>
          <a:prstGeom prst="rect">
            <a:avLst/>
          </a:prstGeom>
        </p:spPr>
      </p:pic>
    </p:spTree>
    <p:extLst>
      <p:ext uri="{BB962C8B-B14F-4D97-AF65-F5344CB8AC3E}">
        <p14:creationId xmlns:p14="http://schemas.microsoft.com/office/powerpoint/2010/main" val="310228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Dans la hiérarchisation de l'information, il ne faut pas oublier les rubriques incontournables : l'accueil, le plan du site, les mentions légales, les contacts...</a:t>
            </a:r>
          </a:p>
        </p:txBody>
      </p:sp>
    </p:spTree>
    <p:extLst>
      <p:ext uri="{BB962C8B-B14F-4D97-AF65-F5344CB8AC3E}">
        <p14:creationId xmlns:p14="http://schemas.microsoft.com/office/powerpoint/2010/main" val="398805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Navigation</a:t>
            </a:r>
            <a:endParaRPr lang="fr-FR" dirty="0"/>
          </a:p>
        </p:txBody>
      </p:sp>
      <p:sp>
        <p:nvSpPr>
          <p:cNvPr id="3" name="Espace réservé du contenu 2"/>
          <p:cNvSpPr>
            <a:spLocks noGrp="1"/>
          </p:cNvSpPr>
          <p:nvPr>
            <p:ph idx="1"/>
          </p:nvPr>
        </p:nvSpPr>
        <p:spPr/>
        <p:txBody>
          <a:bodyPr/>
          <a:lstStyle/>
          <a:p>
            <a:r>
              <a:rPr lang="fr-FR" dirty="0" smtClean="0"/>
              <a:t>Le Monde </a:t>
            </a:r>
          </a:p>
          <a:p>
            <a:pPr marL="0" indent="0">
              <a:buNone/>
            </a:pPr>
            <a:r>
              <a:rPr lang="fr-FR" dirty="0">
                <a:hlinkClick r:id="rId2"/>
              </a:rPr>
              <a:t>http://</a:t>
            </a:r>
            <a:r>
              <a:rPr lang="fr-FR" dirty="0" smtClean="0">
                <a:hlinkClick r:id="rId2"/>
              </a:rPr>
              <a:t>www.lemonde.fr</a:t>
            </a:r>
            <a:endParaRPr lang="fr-FR" dirty="0" smtClean="0"/>
          </a:p>
          <a:p>
            <a:pPr marL="0" indent="0">
              <a:buNone/>
            </a:pPr>
            <a:r>
              <a:rPr lang="fr-FR" dirty="0">
                <a:hlinkClick r:id="rId3"/>
              </a:rPr>
              <a:t>https://</a:t>
            </a:r>
            <a:r>
              <a:rPr lang="fr-FR" dirty="0" smtClean="0">
                <a:hlinkClick r:id="rId3"/>
              </a:rPr>
              <a:t>www.toyota.fr</a:t>
            </a:r>
            <a:endParaRPr lang="fr-FR" dirty="0" smtClean="0"/>
          </a:p>
          <a:p>
            <a:pPr marL="0" indent="0">
              <a:buNone/>
            </a:pPr>
            <a:endParaRPr lang="fr-FR" dirty="0" smtClean="0"/>
          </a:p>
          <a:p>
            <a:pPr marL="0" indent="0">
              <a:buNone/>
            </a:pPr>
            <a:endParaRPr lang="fr-FR" dirty="0"/>
          </a:p>
          <a:p>
            <a:pPr marL="0" indent="0">
              <a:buNone/>
            </a:pPr>
            <a:endParaRPr lang="fr-FR" dirty="0"/>
          </a:p>
        </p:txBody>
      </p:sp>
    </p:spTree>
    <p:extLst>
      <p:ext uri="{BB962C8B-B14F-4D97-AF65-F5344CB8AC3E}">
        <p14:creationId xmlns:p14="http://schemas.microsoft.com/office/powerpoint/2010/main" val="265754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Zonage</a:t>
            </a:r>
            <a:endParaRPr lang="fr-FR" dirty="0"/>
          </a:p>
        </p:txBody>
      </p:sp>
      <p:sp>
        <p:nvSpPr>
          <p:cNvPr id="3" name="Espace réservé du contenu 2"/>
          <p:cNvSpPr>
            <a:spLocks noGrp="1"/>
          </p:cNvSpPr>
          <p:nvPr>
            <p:ph idx="1"/>
          </p:nvPr>
        </p:nvSpPr>
        <p:spPr/>
        <p:txBody>
          <a:bodyPr/>
          <a:lstStyle/>
          <a:p>
            <a:r>
              <a:rPr lang="fr-FR" dirty="0"/>
              <a:t>Le </a:t>
            </a:r>
            <a:r>
              <a:rPr lang="fr-FR" dirty="0" smtClean="0"/>
              <a:t>zonage </a:t>
            </a:r>
            <a:r>
              <a:rPr lang="fr-FR" dirty="0"/>
              <a:t>permet de découper la page en autant de zones que nécessaire. Cela permet de positionner les zones de navigation, les contenus, le logo, le pied de page, le moteur de recherche, ou le fil d'Ariane...</a:t>
            </a:r>
          </a:p>
        </p:txBody>
      </p:sp>
    </p:spTree>
    <p:extLst>
      <p:ext uri="{BB962C8B-B14F-4D97-AF65-F5344CB8AC3E}">
        <p14:creationId xmlns:p14="http://schemas.microsoft.com/office/powerpoint/2010/main" val="225724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Zonage</a:t>
            </a:r>
            <a:endParaRPr lang="fr-FR" dirty="0"/>
          </a:p>
        </p:txBody>
      </p:sp>
      <p:pic>
        <p:nvPicPr>
          <p:cNvPr id="5" name="Image 4"/>
          <p:cNvPicPr>
            <a:picLocks noChangeAspect="1"/>
          </p:cNvPicPr>
          <p:nvPr/>
        </p:nvPicPr>
        <p:blipFill>
          <a:blip r:embed="rId2"/>
          <a:stretch>
            <a:fillRect/>
          </a:stretch>
        </p:blipFill>
        <p:spPr>
          <a:xfrm>
            <a:off x="1112189" y="107576"/>
            <a:ext cx="7479362" cy="6858000"/>
          </a:xfrm>
          <a:prstGeom prst="rect">
            <a:avLst/>
          </a:prstGeom>
        </p:spPr>
      </p:pic>
      <p:sp>
        <p:nvSpPr>
          <p:cNvPr id="6" name="Espace réservé du contenu 5"/>
          <p:cNvSpPr>
            <a:spLocks noGrp="1"/>
          </p:cNvSpPr>
          <p:nvPr>
            <p:ph idx="1"/>
          </p:nvPr>
        </p:nvSpPr>
        <p:spPr/>
        <p:txBody>
          <a:bodyPr/>
          <a:lstStyle/>
          <a:p>
            <a:endParaRPr lang="fr-FR"/>
          </a:p>
        </p:txBody>
      </p:sp>
    </p:spTree>
    <p:extLst>
      <p:ext uri="{BB962C8B-B14F-4D97-AF65-F5344CB8AC3E}">
        <p14:creationId xmlns:p14="http://schemas.microsoft.com/office/powerpoint/2010/main" val="214368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smtClean="0"/>
              <a:t>Naissance du Web</a:t>
            </a:r>
            <a:endParaRPr lang="fr-FR" dirty="0"/>
          </a:p>
        </p:txBody>
      </p:sp>
      <p:sp>
        <p:nvSpPr>
          <p:cNvPr id="3" name="Espace réservé du contenu 2"/>
          <p:cNvSpPr>
            <a:spLocks noGrp="1"/>
          </p:cNvSpPr>
          <p:nvPr>
            <p:ph idx="1"/>
          </p:nvPr>
        </p:nvSpPr>
        <p:spPr>
          <a:xfrm>
            <a:off x="549274" y="1795030"/>
            <a:ext cx="8343039" cy="4343400"/>
          </a:xfrm>
        </p:spPr>
        <p:txBody>
          <a:bodyPr>
            <a:normAutofit fontScale="92500"/>
          </a:bodyPr>
          <a:lstStyle/>
          <a:p>
            <a:pPr marL="0" indent="0">
              <a:buNone/>
            </a:pPr>
            <a:r>
              <a:rPr lang="fr-FR" i="1" dirty="0"/>
              <a:t>‘’ </a:t>
            </a:r>
            <a:r>
              <a:rPr lang="fr-FR" i="1" dirty="0" smtClean="0"/>
              <a:t>Relier </a:t>
            </a:r>
            <a:r>
              <a:rPr lang="fr-FR" i="1" dirty="0"/>
              <a:t>entre eux des documents présents sur plusieurs </a:t>
            </a:r>
            <a:r>
              <a:rPr lang="fr-FR" i="1" dirty="0" smtClean="0"/>
              <a:t>ordinateurs.’’</a:t>
            </a:r>
            <a:endParaRPr lang="fr-FR" i="1" dirty="0"/>
          </a:p>
          <a:p>
            <a:pPr marL="0" indent="0">
              <a:buNone/>
            </a:pPr>
            <a:r>
              <a:rPr lang="fr-FR" dirty="0" smtClean="0"/>
              <a:t>Tim </a:t>
            </a:r>
            <a:r>
              <a:rPr lang="fr-FR" dirty="0" err="1"/>
              <a:t>Berners</a:t>
            </a:r>
            <a:r>
              <a:rPr lang="fr-FR" dirty="0"/>
              <a:t>-Lee, un physicien britannique, a inventé le web au </a:t>
            </a:r>
            <a:r>
              <a:rPr lang="fr-FR" dirty="0" smtClean="0"/>
              <a:t>CERN (Suisse) </a:t>
            </a:r>
            <a:r>
              <a:rPr lang="fr-FR" dirty="0"/>
              <a:t>en 1989. À l’origine, le projet, baptisé « World Wide Web », a été conçu et développé pour que des scientifiques travaillant dans les universités et les instituts du monde entier puissent s'échanger des informations </a:t>
            </a:r>
            <a:r>
              <a:rPr lang="fr-FR" dirty="0" smtClean="0"/>
              <a:t>instantanément.</a:t>
            </a:r>
          </a:p>
          <a:p>
            <a:pPr marL="0" indent="0">
              <a:buNone/>
            </a:pPr>
            <a:r>
              <a:rPr lang="fr-FR" dirty="0"/>
              <a:t>Le Web permet de consulter, avec un navigateur, des pages accessibles sur des sites. L’image de la toile d’araignée vient des hyperliens qui lient les pages </a:t>
            </a:r>
            <a:r>
              <a:rPr lang="fr-FR" dirty="0" smtClean="0"/>
              <a:t>Web </a:t>
            </a:r>
            <a:r>
              <a:rPr lang="fr-FR" dirty="0"/>
              <a:t>entre </a:t>
            </a:r>
            <a:r>
              <a:rPr lang="fr-FR" dirty="0" smtClean="0"/>
              <a:t>elles.</a:t>
            </a:r>
            <a:endParaRPr lang="fr-FR" dirty="0"/>
          </a:p>
        </p:txBody>
      </p:sp>
      <p:sp>
        <p:nvSpPr>
          <p:cNvPr id="4" name="ZoneTexte 3"/>
          <p:cNvSpPr txBox="1"/>
          <p:nvPr/>
        </p:nvSpPr>
        <p:spPr>
          <a:xfrm>
            <a:off x="1178090" y="1914074"/>
            <a:ext cx="184666" cy="369332"/>
          </a:xfrm>
          <a:prstGeom prst="rect">
            <a:avLst/>
          </a:prstGeom>
          <a:noFill/>
        </p:spPr>
        <p:txBody>
          <a:bodyPr wrap="none" rtlCol="0">
            <a:spAutoFit/>
          </a:bodyPr>
          <a:lstStyle/>
          <a:p>
            <a:endParaRPr lang="fr-FR" dirty="0"/>
          </a:p>
        </p:txBody>
      </p:sp>
      <p:pic>
        <p:nvPicPr>
          <p:cNvPr id="7" name="Image 6"/>
          <p:cNvPicPr>
            <a:picLocks noChangeAspect="1"/>
          </p:cNvPicPr>
          <p:nvPr/>
        </p:nvPicPr>
        <p:blipFill>
          <a:blip r:embed="rId2"/>
          <a:stretch>
            <a:fillRect/>
          </a:stretch>
        </p:blipFill>
        <p:spPr>
          <a:xfrm>
            <a:off x="6433549" y="201792"/>
            <a:ext cx="2458764" cy="1580634"/>
          </a:xfrm>
          <a:prstGeom prst="rect">
            <a:avLst/>
          </a:prstGeom>
        </p:spPr>
      </p:pic>
    </p:spTree>
    <p:extLst>
      <p:ext uri="{BB962C8B-B14F-4D97-AF65-F5344CB8AC3E}">
        <p14:creationId xmlns:p14="http://schemas.microsoft.com/office/powerpoint/2010/main" val="169701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Page d’accueil et pages secondaires</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La </a:t>
            </a:r>
            <a:r>
              <a:rPr lang="fr-FR" dirty="0"/>
              <a:t>page d'accueil, c'est la vitrine de votre site. Dès cette page l'internaute forge sa première impression. C'est la page la plus visitée, celle qui fait qu'un internaute franchit ou non le seuil de votre site.</a:t>
            </a:r>
          </a:p>
          <a:p>
            <a:endParaRPr lang="fr-FR" dirty="0"/>
          </a:p>
          <a:p>
            <a:r>
              <a:rPr lang="fr-FR" dirty="0"/>
              <a:t>Le rôle de la page d'accueil est stratégique. Elle révèle en un seul coup d'</a:t>
            </a:r>
            <a:r>
              <a:rPr lang="fr-FR" dirty="0" err="1"/>
              <a:t>oeil</a:t>
            </a:r>
            <a:r>
              <a:rPr lang="fr-FR" dirty="0"/>
              <a:t> le contenu et la richesse d'un site. Son  rôle : répondre aux questions de l'internaute quand il arrive sur cette page, et l'inciter à rentrer dans le site.</a:t>
            </a:r>
          </a:p>
          <a:p>
            <a:pPr marL="0" indent="0">
              <a:buNone/>
            </a:pPr>
            <a:r>
              <a:rPr lang="fr-FR" dirty="0"/>
              <a:t> </a:t>
            </a:r>
          </a:p>
          <a:p>
            <a:pPr lvl="1"/>
            <a:r>
              <a:rPr lang="fr-FR" dirty="0" smtClean="0"/>
              <a:t>À </a:t>
            </a:r>
            <a:r>
              <a:rPr lang="fr-FR" dirty="0"/>
              <a:t>quoi sert le site ?</a:t>
            </a:r>
          </a:p>
          <a:p>
            <a:pPr lvl="1"/>
            <a:r>
              <a:rPr lang="fr-FR" dirty="0"/>
              <a:t>Quelles informations vais-je trouver ?</a:t>
            </a:r>
          </a:p>
          <a:p>
            <a:pPr lvl="1"/>
            <a:r>
              <a:rPr lang="fr-FR" dirty="0"/>
              <a:t>Quels sont les repères de navigation ?</a:t>
            </a:r>
          </a:p>
        </p:txBody>
      </p:sp>
    </p:spTree>
    <p:extLst>
      <p:ext uri="{BB962C8B-B14F-4D97-AF65-F5344CB8AC3E}">
        <p14:creationId xmlns:p14="http://schemas.microsoft.com/office/powerpoint/2010/main" val="304314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a:t>
            </a:r>
            <a:endParaRPr lang="fr-FR" dirty="0"/>
          </a:p>
        </p:txBody>
      </p:sp>
      <p:sp>
        <p:nvSpPr>
          <p:cNvPr id="3" name="Espace réservé du contenu 2"/>
          <p:cNvSpPr>
            <a:spLocks noGrp="1"/>
          </p:cNvSpPr>
          <p:nvPr>
            <p:ph idx="1"/>
          </p:nvPr>
        </p:nvSpPr>
        <p:spPr/>
        <p:txBody>
          <a:bodyPr/>
          <a:lstStyle/>
          <a:p>
            <a:r>
              <a:rPr lang="fr-FR" dirty="0">
                <a:hlinkClick r:id="rId2"/>
              </a:rPr>
              <a:t>https://</a:t>
            </a:r>
            <a:r>
              <a:rPr lang="fr-FR" dirty="0" smtClean="0">
                <a:hlinkClick r:id="rId2"/>
              </a:rPr>
              <a:t>www.weil.com</a:t>
            </a:r>
            <a:endParaRPr lang="fr-FR" dirty="0" smtClean="0"/>
          </a:p>
          <a:p>
            <a:r>
              <a:rPr lang="fr-FR" dirty="0">
                <a:hlinkClick r:id="rId3"/>
              </a:rPr>
              <a:t>http://</a:t>
            </a:r>
            <a:r>
              <a:rPr lang="fr-FR" dirty="0" smtClean="0">
                <a:hlinkClick r:id="rId3"/>
              </a:rPr>
              <a:t>www.lefigaro.fr</a:t>
            </a:r>
            <a:endParaRPr lang="fr-FR" dirty="0" smtClean="0"/>
          </a:p>
          <a:p>
            <a:r>
              <a:rPr lang="fr-FR" dirty="0">
                <a:hlinkClick r:id="rId4"/>
              </a:rPr>
              <a:t>http://fas.umontreal.ca/accueil</a:t>
            </a:r>
            <a:r>
              <a:rPr lang="fr-FR" dirty="0" smtClean="0">
                <a:hlinkClick r:id="rId4"/>
              </a:rPr>
              <a:t>/</a:t>
            </a:r>
            <a:endParaRPr lang="fr-FR" dirty="0" smtClean="0"/>
          </a:p>
          <a:p>
            <a:endParaRPr lang="fr-FR" dirty="0"/>
          </a:p>
          <a:p>
            <a:endParaRPr lang="fr-FR" dirty="0"/>
          </a:p>
        </p:txBody>
      </p:sp>
    </p:spTree>
    <p:extLst>
      <p:ext uri="{BB962C8B-B14F-4D97-AF65-F5344CB8AC3E}">
        <p14:creationId xmlns:p14="http://schemas.microsoft.com/office/powerpoint/2010/main" val="262036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Ergonomie</a:t>
            </a:r>
            <a:endParaRPr lang="fr-FR" dirty="0"/>
          </a:p>
        </p:txBody>
      </p:sp>
      <p:sp>
        <p:nvSpPr>
          <p:cNvPr id="3" name="Espace réservé du contenu 2"/>
          <p:cNvSpPr>
            <a:spLocks noGrp="1"/>
          </p:cNvSpPr>
          <p:nvPr>
            <p:ph idx="1"/>
          </p:nvPr>
        </p:nvSpPr>
        <p:spPr/>
        <p:txBody>
          <a:bodyPr/>
          <a:lstStyle/>
          <a:p>
            <a:r>
              <a:rPr lang="fr-FR" dirty="0" smtClean="0"/>
              <a:t>Analyse de besoins </a:t>
            </a:r>
          </a:p>
          <a:p>
            <a:r>
              <a:rPr lang="fr-FR" dirty="0" smtClean="0"/>
              <a:t>À qui s’adresse le site ?</a:t>
            </a:r>
            <a:br>
              <a:rPr lang="fr-FR" dirty="0" smtClean="0"/>
            </a:br>
            <a:r>
              <a:rPr lang="fr-FR" dirty="0" smtClean="0"/>
              <a:t>Hommes, femmes, enfants ?</a:t>
            </a:r>
            <a:br>
              <a:rPr lang="fr-FR" dirty="0" smtClean="0"/>
            </a:br>
            <a:r>
              <a:rPr lang="fr-FR" dirty="0" smtClean="0"/>
              <a:t>Type d’activités</a:t>
            </a:r>
            <a:br>
              <a:rPr lang="fr-FR" dirty="0" smtClean="0"/>
            </a:br>
            <a:r>
              <a:rPr lang="fr-FR" dirty="0" smtClean="0"/>
              <a:t>Niveau de langue</a:t>
            </a:r>
            <a:br>
              <a:rPr lang="fr-FR" dirty="0" smtClean="0"/>
            </a:br>
            <a:endParaRPr lang="fr-FR" dirty="0" smtClean="0"/>
          </a:p>
          <a:p>
            <a:r>
              <a:rPr lang="fr-FR" dirty="0" smtClean="0"/>
              <a:t>Psychologie du visuel et des couleurs</a:t>
            </a:r>
            <a:endParaRPr lang="fr-FR" dirty="0"/>
          </a:p>
        </p:txBody>
      </p:sp>
    </p:spTree>
    <p:extLst>
      <p:ext uri="{BB962C8B-B14F-4D97-AF65-F5344CB8AC3E}">
        <p14:creationId xmlns:p14="http://schemas.microsoft.com/office/powerpoint/2010/main" val="14902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Design et couleurs</a:t>
            </a:r>
            <a:endParaRPr lang="fr-FR" dirty="0"/>
          </a:p>
        </p:txBody>
      </p:sp>
      <p:sp>
        <p:nvSpPr>
          <p:cNvPr id="3" name="Espace réservé du contenu 2"/>
          <p:cNvSpPr>
            <a:spLocks noGrp="1"/>
          </p:cNvSpPr>
          <p:nvPr>
            <p:ph idx="1"/>
          </p:nvPr>
        </p:nvSpPr>
        <p:spPr/>
        <p:txBody>
          <a:bodyPr/>
          <a:lstStyle/>
          <a:p>
            <a:r>
              <a:rPr lang="fr-FR" dirty="0" smtClean="0"/>
              <a:t>Rouge ? </a:t>
            </a:r>
          </a:p>
          <a:p>
            <a:r>
              <a:rPr lang="fr-FR" dirty="0" smtClean="0"/>
              <a:t>Texture marbre ? </a:t>
            </a:r>
          </a:p>
          <a:p>
            <a:r>
              <a:rPr lang="fr-FR" dirty="0" smtClean="0"/>
              <a:t>Couleur vert lime ? </a:t>
            </a:r>
          </a:p>
          <a:p>
            <a:r>
              <a:rPr lang="fr-FR" dirty="0" smtClean="0"/>
              <a:t>Fleurs ? </a:t>
            </a:r>
            <a:endParaRPr lang="fr-FR" dirty="0"/>
          </a:p>
        </p:txBody>
      </p:sp>
    </p:spTree>
    <p:extLst>
      <p:ext uri="{BB962C8B-B14F-4D97-AF65-F5344CB8AC3E}">
        <p14:creationId xmlns:p14="http://schemas.microsoft.com/office/powerpoint/2010/main" val="102029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Psychologie des couleurs </a:t>
            </a:r>
            <a:endParaRPr lang="fr-FR" dirty="0"/>
          </a:p>
        </p:txBody>
      </p:sp>
      <p:sp>
        <p:nvSpPr>
          <p:cNvPr id="3" name="Espace réservé du contenu 2"/>
          <p:cNvSpPr>
            <a:spLocks noGrp="1"/>
          </p:cNvSpPr>
          <p:nvPr>
            <p:ph idx="1"/>
          </p:nvPr>
        </p:nvSpPr>
        <p:spPr/>
        <p:txBody>
          <a:bodyPr/>
          <a:lstStyle/>
          <a:p>
            <a:pPr marL="0" indent="0">
              <a:buNone/>
            </a:pPr>
            <a:r>
              <a:rPr lang="fr-FR" dirty="0"/>
              <a:t>La psychologie des couleurs est l'étude de la perception humaine des couleurs et de l'impact des couleurs sur l'activité humaine.</a:t>
            </a:r>
          </a:p>
        </p:txBody>
      </p:sp>
      <p:pic>
        <p:nvPicPr>
          <p:cNvPr id="4" name="Image 3"/>
          <p:cNvPicPr>
            <a:picLocks noChangeAspect="1"/>
          </p:cNvPicPr>
          <p:nvPr/>
        </p:nvPicPr>
        <p:blipFill>
          <a:blip r:embed="rId2"/>
          <a:stretch>
            <a:fillRect/>
          </a:stretch>
        </p:blipFill>
        <p:spPr>
          <a:xfrm>
            <a:off x="1259963" y="2819400"/>
            <a:ext cx="6858000" cy="4038600"/>
          </a:xfrm>
          <a:prstGeom prst="rect">
            <a:avLst/>
          </a:prstGeom>
        </p:spPr>
      </p:pic>
    </p:spTree>
    <p:extLst>
      <p:ext uri="{BB962C8B-B14F-4D97-AF65-F5344CB8AC3E}">
        <p14:creationId xmlns:p14="http://schemas.microsoft.com/office/powerpoint/2010/main" val="360157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menus et les boutons</a:t>
            </a:r>
            <a:endParaRPr lang="fr-FR" dirty="0"/>
          </a:p>
        </p:txBody>
      </p:sp>
      <p:pic>
        <p:nvPicPr>
          <p:cNvPr id="4" name="Espace réservé du contenu 3"/>
          <p:cNvPicPr>
            <a:picLocks noGrp="1" noChangeAspect="1"/>
          </p:cNvPicPr>
          <p:nvPr>
            <p:ph idx="1"/>
          </p:nvPr>
        </p:nvPicPr>
        <p:blipFill>
          <a:blip r:embed="rId2"/>
          <a:srcRect l="-35103" r="-35103"/>
          <a:stretch>
            <a:fillRect/>
          </a:stretch>
        </p:blipFill>
        <p:spPr/>
      </p:pic>
    </p:spTree>
    <p:extLst>
      <p:ext uri="{BB962C8B-B14F-4D97-AF65-F5344CB8AC3E}">
        <p14:creationId xmlns:p14="http://schemas.microsoft.com/office/powerpoint/2010/main" val="33150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rcRect l="-19435" r="-19435"/>
          <a:stretch>
            <a:fillRect/>
          </a:stretch>
        </p:blipFill>
        <p:spPr/>
      </p:pic>
    </p:spTree>
    <p:extLst>
      <p:ext uri="{BB962C8B-B14F-4D97-AF65-F5344CB8AC3E}">
        <p14:creationId xmlns:p14="http://schemas.microsoft.com/office/powerpoint/2010/main" val="338013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rcRect t="22804" b="22804"/>
          <a:stretch>
            <a:fillRect/>
          </a:stretch>
        </p:blipFill>
        <p:spPr/>
      </p:pic>
    </p:spTree>
    <p:extLst>
      <p:ext uri="{BB962C8B-B14F-4D97-AF65-F5344CB8AC3E}">
        <p14:creationId xmlns:p14="http://schemas.microsoft.com/office/powerpoint/2010/main" val="404101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r>
              <a:rPr lang="fr-FR" dirty="0" smtClean="0"/>
              <a:t>Site web d’un cabinet </a:t>
            </a:r>
            <a:r>
              <a:rPr lang="fr-FR" dirty="0"/>
              <a:t>d’avocat </a:t>
            </a:r>
            <a:br>
              <a:rPr lang="fr-FR" dirty="0"/>
            </a:br>
            <a:r>
              <a:rPr lang="fr-FR" dirty="0">
                <a:hlinkClick r:id="rId2"/>
              </a:rPr>
              <a:t>http://mattarlaw.com/</a:t>
            </a:r>
            <a:r>
              <a:rPr lang="fr-FR" dirty="0" smtClean="0">
                <a:hlinkClick r:id="rId2"/>
              </a:rPr>
              <a:t>fr</a:t>
            </a:r>
            <a:endParaRPr lang="fr-FR" dirty="0" smtClean="0"/>
          </a:p>
          <a:p>
            <a:endParaRPr lang="fr-FR" dirty="0" smtClean="0"/>
          </a:p>
          <a:p>
            <a:r>
              <a:rPr lang="fr-FR" dirty="0" smtClean="0"/>
              <a:t>Site web d’une garderie</a:t>
            </a:r>
          </a:p>
          <a:p>
            <a:pPr marL="0" indent="0">
              <a:buNone/>
            </a:pPr>
            <a:r>
              <a:rPr lang="fr-FR" dirty="0">
                <a:hlinkClick r:id="rId3"/>
              </a:rPr>
              <a:t>http://</a:t>
            </a:r>
            <a:r>
              <a:rPr lang="fr-FR" dirty="0" smtClean="0">
                <a:hlinkClick r:id="rId3"/>
              </a:rPr>
              <a:t>www.gerermagarderie.com</a:t>
            </a:r>
            <a:endParaRPr lang="fr-FR" dirty="0" smtClean="0"/>
          </a:p>
          <a:p>
            <a:endParaRPr lang="fr-FR" dirty="0" smtClean="0"/>
          </a:p>
          <a:p>
            <a:r>
              <a:rPr lang="fr-FR" dirty="0" smtClean="0"/>
              <a:t>Site web </a:t>
            </a:r>
            <a:r>
              <a:rPr lang="fr-FR" dirty="0" smtClean="0"/>
              <a:t>d’un </a:t>
            </a:r>
            <a:r>
              <a:rPr lang="fr-FR" dirty="0" smtClean="0"/>
              <a:t>site pour la préparation à un mariage </a:t>
            </a:r>
          </a:p>
          <a:p>
            <a:pPr marL="0" indent="0">
              <a:buNone/>
            </a:pPr>
            <a:r>
              <a:rPr lang="fr-FR" dirty="0">
                <a:hlinkClick r:id="rId4"/>
              </a:rPr>
              <a:t>https://</a:t>
            </a:r>
            <a:r>
              <a:rPr lang="fr-FR" dirty="0" smtClean="0">
                <a:hlinkClick r:id="rId4"/>
              </a:rPr>
              <a:t>www.mariage.com</a:t>
            </a:r>
            <a:endParaRPr lang="fr-FR" dirty="0" smtClean="0"/>
          </a:p>
          <a:p>
            <a:pPr marL="0" indent="0">
              <a:buNone/>
            </a:pPr>
            <a:endParaRPr lang="fr-FR" dirty="0"/>
          </a:p>
        </p:txBody>
      </p:sp>
    </p:spTree>
    <p:extLst>
      <p:ext uri="{BB962C8B-B14F-4D97-AF65-F5344CB8AC3E}">
        <p14:creationId xmlns:p14="http://schemas.microsoft.com/office/powerpoint/2010/main" val="326379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À vous de juger </a:t>
            </a:r>
            <a:endParaRPr lang="fr-FR" dirty="0"/>
          </a:p>
        </p:txBody>
      </p:sp>
      <p:pic>
        <p:nvPicPr>
          <p:cNvPr id="4" name="Espace réservé du contenu 3"/>
          <p:cNvPicPr>
            <a:picLocks noGrp="1" noChangeAspect="1"/>
          </p:cNvPicPr>
          <p:nvPr>
            <p:ph idx="1"/>
          </p:nvPr>
        </p:nvPicPr>
        <p:blipFill>
          <a:blip r:embed="rId2"/>
          <a:srcRect l="-8783" r="-8783"/>
          <a:stretch>
            <a:fillRect/>
          </a:stretch>
        </p:blipFill>
        <p:spPr>
          <a:xfrm>
            <a:off x="549275" y="1600200"/>
            <a:ext cx="8042275" cy="4343400"/>
          </a:xfrm>
        </p:spPr>
      </p:pic>
    </p:spTree>
    <p:extLst>
      <p:ext uri="{BB962C8B-B14F-4D97-AF65-F5344CB8AC3E}">
        <p14:creationId xmlns:p14="http://schemas.microsoft.com/office/powerpoint/2010/main" val="286439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Nouveauté ? </a:t>
            </a:r>
            <a:endParaRPr lang="fr-FR" dirty="0"/>
          </a:p>
        </p:txBody>
      </p:sp>
      <p:sp>
        <p:nvSpPr>
          <p:cNvPr id="3" name="Espace réservé du contenu 2"/>
          <p:cNvSpPr>
            <a:spLocks noGrp="1"/>
          </p:cNvSpPr>
          <p:nvPr>
            <p:ph idx="1"/>
          </p:nvPr>
        </p:nvSpPr>
        <p:spPr/>
        <p:txBody>
          <a:bodyPr/>
          <a:lstStyle/>
          <a:p>
            <a:r>
              <a:rPr lang="fr-FR" dirty="0" smtClean="0"/>
              <a:t>Imprimerie</a:t>
            </a:r>
          </a:p>
          <a:p>
            <a:r>
              <a:rPr lang="fr-FR" dirty="0" smtClean="0"/>
              <a:t>Radio </a:t>
            </a:r>
          </a:p>
          <a:p>
            <a:r>
              <a:rPr lang="fr-FR" dirty="0" smtClean="0"/>
              <a:t>Télévision </a:t>
            </a:r>
          </a:p>
          <a:p>
            <a:r>
              <a:rPr lang="fr-FR" dirty="0" smtClean="0"/>
              <a:t>Web ? </a:t>
            </a:r>
          </a:p>
          <a:p>
            <a:endParaRPr lang="fr-FR" dirty="0"/>
          </a:p>
        </p:txBody>
      </p:sp>
    </p:spTree>
    <p:extLst>
      <p:ext uri="{BB962C8B-B14F-4D97-AF65-F5344CB8AC3E}">
        <p14:creationId xmlns:p14="http://schemas.microsoft.com/office/powerpoint/2010/main" val="177471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rcRect l="-3537" r="-3537"/>
          <a:stretch>
            <a:fillRect/>
          </a:stretch>
        </p:blipFill>
        <p:spPr/>
      </p:pic>
    </p:spTree>
    <p:extLst>
      <p:ext uri="{BB962C8B-B14F-4D97-AF65-F5344CB8AC3E}">
        <p14:creationId xmlns:p14="http://schemas.microsoft.com/office/powerpoint/2010/main" val="357196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Tendances </a:t>
            </a:r>
            <a:endParaRPr lang="fr-FR" dirty="0"/>
          </a:p>
        </p:txBody>
      </p:sp>
      <p:sp>
        <p:nvSpPr>
          <p:cNvPr id="3" name="Espace réservé du contenu 2"/>
          <p:cNvSpPr>
            <a:spLocks noGrp="1"/>
          </p:cNvSpPr>
          <p:nvPr>
            <p:ph idx="1"/>
          </p:nvPr>
        </p:nvSpPr>
        <p:spPr/>
        <p:txBody>
          <a:bodyPr/>
          <a:lstStyle/>
          <a:p>
            <a:r>
              <a:rPr lang="fr-FR" dirty="0">
                <a:hlinkClick r:id="rId2"/>
              </a:rPr>
              <a:t>https://music.airfrance.com/</a:t>
            </a:r>
            <a:r>
              <a:rPr lang="fr-FR" dirty="0" smtClean="0">
                <a:hlinkClick r:id="rId2"/>
              </a:rPr>
              <a:t>fr</a:t>
            </a:r>
            <a:endParaRPr lang="fr-FR" dirty="0" smtClean="0"/>
          </a:p>
          <a:p>
            <a:r>
              <a:rPr lang="fr-FR" dirty="0">
                <a:hlinkClick r:id="rId3"/>
              </a:rPr>
              <a:t>https://www.beoplay.com/landingpages/beoplaym3#</a:t>
            </a:r>
            <a:r>
              <a:rPr lang="fr-FR" dirty="0" smtClean="0">
                <a:hlinkClick r:id="rId3"/>
              </a:rPr>
              <a:t>introducing</a:t>
            </a:r>
            <a:endParaRPr lang="fr-FR" dirty="0" smtClean="0"/>
          </a:p>
          <a:p>
            <a:endParaRPr lang="fr-FR" dirty="0"/>
          </a:p>
          <a:p>
            <a:endParaRPr lang="fr-FR" dirty="0"/>
          </a:p>
        </p:txBody>
      </p:sp>
    </p:spTree>
    <p:extLst>
      <p:ext uri="{BB962C8B-B14F-4D97-AF65-F5344CB8AC3E}">
        <p14:creationId xmlns:p14="http://schemas.microsoft.com/office/powerpoint/2010/main" val="323222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Recommandations</a:t>
            </a:r>
            <a:endParaRPr lang="fr-FR" dirty="0"/>
          </a:p>
        </p:txBody>
      </p:sp>
      <p:sp>
        <p:nvSpPr>
          <p:cNvPr id="3" name="Espace réservé du contenu 2"/>
          <p:cNvSpPr>
            <a:spLocks noGrp="1"/>
          </p:cNvSpPr>
          <p:nvPr>
            <p:ph idx="1"/>
          </p:nvPr>
        </p:nvSpPr>
        <p:spPr/>
        <p:txBody>
          <a:bodyPr>
            <a:normAutofit fontScale="85000" lnSpcReduction="20000"/>
          </a:bodyPr>
          <a:lstStyle/>
          <a:p>
            <a:pPr lvl="0"/>
            <a:r>
              <a:rPr lang="fr-FR" dirty="0" smtClean="0"/>
              <a:t>Viser la simplicité </a:t>
            </a:r>
            <a:br>
              <a:rPr lang="fr-FR" dirty="0" smtClean="0"/>
            </a:br>
            <a:r>
              <a:rPr lang="fr-CA" dirty="0"/>
              <a:t>Ne pas utiliser trop de couleurs dans le design. </a:t>
            </a:r>
            <a:r>
              <a:rPr lang="fr-CA" dirty="0" smtClean="0"/>
              <a:t/>
            </a:r>
            <a:br>
              <a:rPr lang="fr-CA" dirty="0" smtClean="0"/>
            </a:br>
            <a:r>
              <a:rPr lang="fr-CA" dirty="0" smtClean="0"/>
              <a:t>Pas </a:t>
            </a:r>
            <a:r>
              <a:rPr lang="fr-CA" dirty="0"/>
              <a:t>plus de 6 ou 7 grand-maximum.</a:t>
            </a:r>
          </a:p>
          <a:p>
            <a:pPr lvl="0"/>
            <a:r>
              <a:rPr lang="fr-CA" dirty="0"/>
              <a:t>Choisir une police de caractère bien lisible, pour faciliter la lecture. Ne pas trop utiliser de polices colorées. Dans l’idéal, n’utilisez pas plus de trois polices différentes et pas plus de trois tailles différentes.</a:t>
            </a:r>
          </a:p>
          <a:p>
            <a:endParaRPr lang="fr-FR" dirty="0" smtClean="0"/>
          </a:p>
          <a:p>
            <a:r>
              <a:rPr lang="fr-CA" b="1" dirty="0" smtClean="0"/>
              <a:t>Mettre </a:t>
            </a:r>
            <a:r>
              <a:rPr lang="fr-CA" b="1" dirty="0"/>
              <a:t>en place une hiérarchie visuelle</a:t>
            </a:r>
            <a:endParaRPr lang="fr-CA" dirty="0"/>
          </a:p>
          <a:p>
            <a:r>
              <a:rPr lang="fr-CA" dirty="0"/>
              <a:t>Ce deuxième principe est très lié au précédent : vous devez organiser et hiérarchiser visuellement les éléments de votre site. Il faut que le regard des visiteurs soit capté tout de suite par les éléments les plus importants de votre </a:t>
            </a:r>
            <a:r>
              <a:rPr lang="fr-CA" dirty="0" smtClean="0"/>
              <a:t>site. </a:t>
            </a:r>
            <a:endParaRPr lang="fr-FR" dirty="0"/>
          </a:p>
        </p:txBody>
      </p:sp>
    </p:spTree>
    <p:extLst>
      <p:ext uri="{BB962C8B-B14F-4D97-AF65-F5344CB8AC3E}">
        <p14:creationId xmlns:p14="http://schemas.microsoft.com/office/powerpoint/2010/main" val="36940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rcRect t="-8280" b="-8280"/>
          <a:stretch>
            <a:fillRect/>
          </a:stretch>
        </p:blipFill>
        <p:spPr/>
      </p:pic>
    </p:spTree>
    <p:extLst>
      <p:ext uri="{BB962C8B-B14F-4D97-AF65-F5344CB8AC3E}">
        <p14:creationId xmlns:p14="http://schemas.microsoft.com/office/powerpoint/2010/main" val="28656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Recommandations</a:t>
            </a:r>
            <a:endParaRPr lang="fr-FR" dirty="0"/>
          </a:p>
        </p:txBody>
      </p:sp>
      <p:sp>
        <p:nvSpPr>
          <p:cNvPr id="3" name="Espace réservé du contenu 2"/>
          <p:cNvSpPr>
            <a:spLocks noGrp="1"/>
          </p:cNvSpPr>
          <p:nvPr>
            <p:ph idx="1"/>
          </p:nvPr>
        </p:nvSpPr>
        <p:spPr/>
        <p:txBody>
          <a:bodyPr>
            <a:normAutofit fontScale="25000" lnSpcReduction="20000"/>
          </a:bodyPr>
          <a:lstStyle/>
          <a:p>
            <a:endParaRPr lang="fr-FR" dirty="0"/>
          </a:p>
          <a:p>
            <a:r>
              <a:rPr lang="fr-FR" sz="6400" dirty="0" smtClean="0"/>
              <a:t>La </a:t>
            </a:r>
            <a:r>
              <a:rPr lang="fr-FR" sz="6400" dirty="0"/>
              <a:t>règle des trois clics. Toute information dans un site doit être accessible en 3 clics de souris maximum à partir de la page d'accueil</a:t>
            </a:r>
            <a:r>
              <a:rPr lang="fr-FR" sz="6400" dirty="0" smtClean="0"/>
              <a:t>. Au bout de 3 secondes, on peut perdre l’usager. </a:t>
            </a:r>
            <a:endParaRPr lang="fr-FR" sz="6400" dirty="0"/>
          </a:p>
          <a:p>
            <a:r>
              <a:rPr lang="fr-FR" sz="6400" dirty="0" smtClean="0"/>
              <a:t>La </a:t>
            </a:r>
            <a:r>
              <a:rPr lang="fr-FR" sz="6400" dirty="0"/>
              <a:t>règle des trois écrans. La longueur d'une page ne doit pas dépasser 3 à 5 écrans (grand maximum) pour limiter le défilement vertical</a:t>
            </a:r>
            <a:r>
              <a:rPr lang="fr-FR" sz="6400" dirty="0" smtClean="0"/>
              <a:t>. (charge cognitive).</a:t>
            </a:r>
            <a:endParaRPr lang="fr-FR" sz="6400" dirty="0"/>
          </a:p>
          <a:p>
            <a:r>
              <a:rPr lang="fr-FR" sz="6400" dirty="0" smtClean="0"/>
              <a:t>Le </a:t>
            </a:r>
            <a:r>
              <a:rPr lang="fr-FR" sz="6400" dirty="0"/>
              <a:t>premier écran d'un page doit rassembler le maximum de l'information et inviter à en poursuivre la découverte. </a:t>
            </a:r>
            <a:r>
              <a:rPr lang="fr-FR" sz="6400" dirty="0" smtClean="0"/>
              <a:t>Les </a:t>
            </a:r>
            <a:r>
              <a:rPr lang="fr-FR" sz="6400" dirty="0"/>
              <a:t>internautes n'utilisent pas ou peu le défilement vertical.</a:t>
            </a:r>
          </a:p>
          <a:p>
            <a:r>
              <a:rPr lang="fr-FR" sz="6400" dirty="0" smtClean="0"/>
              <a:t>Un </a:t>
            </a:r>
            <a:r>
              <a:rPr lang="fr-FR" sz="6400" dirty="0"/>
              <a:t>écran ne doit être rempli qu'à 50% de texte et de graphiques. Le reste est consacré au fond </a:t>
            </a:r>
            <a:r>
              <a:rPr lang="fr-FR" sz="6400" dirty="0" smtClean="0"/>
              <a:t>d'écran.</a:t>
            </a:r>
            <a:endParaRPr lang="fr-FR" sz="6400" dirty="0"/>
          </a:p>
          <a:p>
            <a:r>
              <a:rPr lang="fr-FR" sz="6400" dirty="0" smtClean="0"/>
              <a:t>Quels </a:t>
            </a:r>
            <a:r>
              <a:rPr lang="fr-FR" sz="6400" dirty="0"/>
              <a:t>que soient vos goûts en matière artistique, le texte doit toujours rester lisible par rapport au fond d'écran</a:t>
            </a:r>
            <a:r>
              <a:rPr lang="fr-FR" sz="6400" dirty="0" smtClean="0"/>
              <a:t>.</a:t>
            </a:r>
          </a:p>
          <a:p>
            <a:r>
              <a:rPr lang="fr-FR" sz="6400" dirty="0" smtClean="0"/>
              <a:t> Prévoir </a:t>
            </a:r>
            <a:r>
              <a:rPr lang="fr-FR" sz="6400" dirty="0"/>
              <a:t>une possibilité de retour à la page d'accueil à chaque page du site. Un visiteur perdu est un visiteur </a:t>
            </a:r>
            <a:r>
              <a:rPr lang="fr-FR" sz="6400" dirty="0" smtClean="0"/>
              <a:t>déçu.</a:t>
            </a:r>
          </a:p>
          <a:p>
            <a:r>
              <a:rPr lang="fr-FR" sz="6400" dirty="0"/>
              <a:t>É</a:t>
            </a:r>
            <a:r>
              <a:rPr lang="fr-FR" sz="6400" dirty="0" smtClean="0"/>
              <a:t>crire </a:t>
            </a:r>
            <a:r>
              <a:rPr lang="fr-FR" sz="6400" dirty="0"/>
              <a:t>des phrases courtes à la construction simple. </a:t>
            </a:r>
            <a:endParaRPr lang="fr-FR" sz="6400" dirty="0" smtClean="0"/>
          </a:p>
          <a:p>
            <a:endParaRPr lang="fr-FR" dirty="0"/>
          </a:p>
          <a:p>
            <a:r>
              <a:rPr lang="fr-FR" dirty="0"/>
              <a:t> 	</a:t>
            </a:r>
          </a:p>
        </p:txBody>
      </p:sp>
    </p:spTree>
    <p:extLst>
      <p:ext uri="{BB962C8B-B14F-4D97-AF65-F5344CB8AC3E}">
        <p14:creationId xmlns:p14="http://schemas.microsoft.com/office/powerpoint/2010/main" val="406914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r>
              <a:rPr lang="fr-FR" dirty="0"/>
              <a:t>La lecture de texte sur écran se révèle vite </a:t>
            </a:r>
            <a:r>
              <a:rPr lang="fr-FR" dirty="0" smtClean="0"/>
              <a:t>fatigante. </a:t>
            </a:r>
            <a:r>
              <a:rPr lang="fr-FR" dirty="0"/>
              <a:t>Des lignes de texte de 60 à 90 caractères maximum semblent être un bon compromis surtout si on sait que la tendance est aux résolution d'écran de 800 x 600 et 1024 x 768 ...</a:t>
            </a:r>
          </a:p>
          <a:p>
            <a:r>
              <a:rPr lang="fr-FR" dirty="0" smtClean="0"/>
              <a:t>Si </a:t>
            </a:r>
            <a:r>
              <a:rPr lang="fr-FR" dirty="0"/>
              <a:t>après les 10 secondes (*) suivant un clic, il ne se passe rien, l'internaute s’inquiète, s'ennuie, s'impatiente ou quitte la page</a:t>
            </a:r>
            <a:r>
              <a:rPr lang="fr-FR" dirty="0" smtClean="0"/>
              <a:t>.</a:t>
            </a:r>
            <a:endParaRPr lang="fr-FR" dirty="0"/>
          </a:p>
          <a:p>
            <a:r>
              <a:rPr lang="fr-FR" dirty="0" smtClean="0"/>
              <a:t>Tous </a:t>
            </a:r>
            <a:r>
              <a:rPr lang="fr-FR" dirty="0"/>
              <a:t>les liens seront dûment vérifiés et valides. </a:t>
            </a:r>
            <a:r>
              <a:rPr lang="fr-FR" dirty="0" smtClean="0"/>
              <a:t>À </a:t>
            </a:r>
            <a:r>
              <a:rPr lang="fr-FR" dirty="0"/>
              <a:t>ce stade de développement de la publication Internet, un lien non valide devient (presque) inadmissible.</a:t>
            </a:r>
          </a:p>
          <a:p>
            <a:r>
              <a:rPr lang="fr-FR" dirty="0" smtClean="0"/>
              <a:t>Sans </a:t>
            </a:r>
            <a:r>
              <a:rPr lang="fr-FR" dirty="0"/>
              <a:t>oublier tout de ceci, soyez toujours vous-même et si possible créatif. </a:t>
            </a:r>
          </a:p>
          <a:p>
            <a:pPr marL="0" indent="0">
              <a:buNone/>
            </a:pPr>
            <a:r>
              <a:rPr lang="fr-FR" dirty="0"/>
              <a:t> </a:t>
            </a:r>
          </a:p>
          <a:p>
            <a:endParaRPr lang="fr-FR" dirty="0"/>
          </a:p>
          <a:p>
            <a:endParaRPr lang="fr-FR" dirty="0"/>
          </a:p>
        </p:txBody>
      </p:sp>
    </p:spTree>
    <p:extLst>
      <p:ext uri="{BB962C8B-B14F-4D97-AF65-F5344CB8AC3E}">
        <p14:creationId xmlns:p14="http://schemas.microsoft.com/office/powerpoint/2010/main" val="163059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2800" dirty="0"/>
              <a:t>Statistiques d’usage d’Internet</a:t>
            </a:r>
            <a:r>
              <a:rPr lang="fr-FR" dirty="0"/>
              <a:t/>
            </a:r>
            <a:br>
              <a:rPr lang="fr-FR" dirty="0"/>
            </a:b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3,81 </a:t>
            </a:r>
            <a:r>
              <a:rPr lang="fr-FR" dirty="0"/>
              <a:t>milliards d’internautes, soit 51% de la population (avril 2017).</a:t>
            </a:r>
          </a:p>
          <a:p>
            <a:r>
              <a:rPr lang="fr-FR" dirty="0"/>
              <a:t>2,91 milliards d’inscrits sur les réseaux sociaux, soit 39% de la population.</a:t>
            </a:r>
          </a:p>
          <a:p>
            <a:pPr marL="0" indent="0">
              <a:buNone/>
            </a:pPr>
            <a:r>
              <a:rPr lang="fr-FR" dirty="0"/>
              <a:t>Taux de pénétration d’Internet dans le Monde :</a:t>
            </a:r>
          </a:p>
          <a:p>
            <a:r>
              <a:rPr lang="fr-FR" dirty="0"/>
              <a:t>88% en Amérique du Nord</a:t>
            </a:r>
          </a:p>
          <a:p>
            <a:r>
              <a:rPr lang="fr-FR" dirty="0"/>
              <a:t>84% en Europe de l’Ouest</a:t>
            </a:r>
          </a:p>
          <a:p>
            <a:r>
              <a:rPr lang="fr-FR" dirty="0"/>
              <a:t>29% en Afrique</a:t>
            </a:r>
          </a:p>
          <a:p>
            <a:r>
              <a:rPr lang="fr-FR" dirty="0"/>
              <a:t>33% en Asie du Sud</a:t>
            </a:r>
          </a:p>
        </p:txBody>
      </p:sp>
      <p:sp>
        <p:nvSpPr>
          <p:cNvPr id="5" name="ZoneTexte 4"/>
          <p:cNvSpPr txBox="1"/>
          <p:nvPr/>
        </p:nvSpPr>
        <p:spPr>
          <a:xfrm>
            <a:off x="549275" y="6216694"/>
            <a:ext cx="6144719" cy="369332"/>
          </a:xfrm>
          <a:prstGeom prst="rect">
            <a:avLst/>
          </a:prstGeom>
          <a:noFill/>
        </p:spPr>
        <p:txBody>
          <a:bodyPr wrap="none" rtlCol="0">
            <a:spAutoFit/>
          </a:bodyPr>
          <a:lstStyle/>
          <a:p>
            <a:r>
              <a:rPr lang="fr-FR" dirty="0" err="1"/>
              <a:t>https</a:t>
            </a:r>
            <a:r>
              <a:rPr lang="fr-FR" dirty="0"/>
              <a:t>://</a:t>
            </a:r>
            <a:r>
              <a:rPr lang="fr-FR" dirty="0" err="1"/>
              <a:t>www.blogdumoderateur.com</a:t>
            </a:r>
            <a:r>
              <a:rPr lang="fr-FR" dirty="0"/>
              <a:t>/chiffres-internet/</a:t>
            </a:r>
          </a:p>
        </p:txBody>
      </p:sp>
    </p:spTree>
    <p:extLst>
      <p:ext uri="{BB962C8B-B14F-4D97-AF65-F5344CB8AC3E}">
        <p14:creationId xmlns:p14="http://schemas.microsoft.com/office/powerpoint/2010/main" val="264797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rcRect l="-43300" r="-43300"/>
          <a:stretch>
            <a:fillRect/>
          </a:stretch>
        </p:blipFill>
        <p:spPr>
          <a:xfrm>
            <a:off x="-1157017" y="447102"/>
            <a:ext cx="11085288" cy="5986843"/>
          </a:xfrm>
        </p:spPr>
      </p:pic>
    </p:spTree>
    <p:extLst>
      <p:ext uri="{BB962C8B-B14F-4D97-AF65-F5344CB8AC3E}">
        <p14:creationId xmlns:p14="http://schemas.microsoft.com/office/powerpoint/2010/main" val="347309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Wix</a:t>
            </a:r>
            <a:endParaRPr lang="fr-FR" dirty="0"/>
          </a:p>
        </p:txBody>
      </p:sp>
      <p:sp>
        <p:nvSpPr>
          <p:cNvPr id="3" name="Espace réservé du contenu 2"/>
          <p:cNvSpPr>
            <a:spLocks noGrp="1"/>
          </p:cNvSpPr>
          <p:nvPr>
            <p:ph idx="1"/>
          </p:nvPr>
        </p:nvSpPr>
        <p:spPr/>
        <p:txBody>
          <a:bodyPr>
            <a:noAutofit/>
          </a:bodyPr>
          <a:lstStyle/>
          <a:p>
            <a:r>
              <a:rPr lang="fr-FR" sz="1200" dirty="0" smtClean="0"/>
              <a:t>Public cible </a:t>
            </a:r>
            <a:endParaRPr lang="fr-FR" sz="1200" dirty="0" smtClean="0"/>
          </a:p>
          <a:p>
            <a:r>
              <a:rPr lang="fr-FR" sz="1200" dirty="0" smtClean="0"/>
              <a:t>Choisir un modèle</a:t>
            </a:r>
          </a:p>
          <a:p>
            <a:r>
              <a:rPr lang="fr-FR" sz="1200" dirty="0" smtClean="0"/>
              <a:t>Choisir un nom </a:t>
            </a:r>
          </a:p>
          <a:p>
            <a:r>
              <a:rPr lang="fr-FR" sz="1200" dirty="0" smtClean="0"/>
              <a:t>Créer ses pages et sous pages</a:t>
            </a:r>
          </a:p>
          <a:p>
            <a:r>
              <a:rPr lang="fr-FR" sz="1200" dirty="0" smtClean="0"/>
              <a:t>Modifier le modèle</a:t>
            </a:r>
          </a:p>
          <a:p>
            <a:r>
              <a:rPr lang="fr-FR" sz="1200" dirty="0" smtClean="0"/>
              <a:t>Ajuster les </a:t>
            </a:r>
            <a:r>
              <a:rPr lang="fr-FR" sz="1200" dirty="0"/>
              <a:t>z</a:t>
            </a:r>
            <a:r>
              <a:rPr lang="fr-FR" sz="1200" dirty="0" smtClean="0"/>
              <a:t>ones qui se </a:t>
            </a:r>
            <a:r>
              <a:rPr lang="fr-FR" sz="1200" dirty="0" err="1" smtClean="0"/>
              <a:t>répètemt</a:t>
            </a:r>
            <a:endParaRPr lang="fr-FR" sz="1200" dirty="0" smtClean="0"/>
          </a:p>
          <a:p>
            <a:r>
              <a:rPr lang="fr-FR" sz="1200" dirty="0" smtClean="0"/>
              <a:t>Design</a:t>
            </a:r>
          </a:p>
          <a:p>
            <a:pPr lvl="1"/>
            <a:r>
              <a:rPr lang="fr-FR" sz="1200" dirty="0" smtClean="0"/>
              <a:t>Police</a:t>
            </a:r>
          </a:p>
          <a:p>
            <a:pPr lvl="1"/>
            <a:r>
              <a:rPr lang="fr-FR" sz="1200" dirty="0" smtClean="0"/>
              <a:t>Couleurs</a:t>
            </a:r>
          </a:p>
          <a:p>
            <a:pPr lvl="1"/>
            <a:r>
              <a:rPr lang="fr-FR" sz="1200" dirty="0" smtClean="0"/>
              <a:t>Fonds</a:t>
            </a:r>
          </a:p>
          <a:p>
            <a:pPr lvl="1"/>
            <a:r>
              <a:rPr lang="fr-FR" sz="1200" dirty="0" smtClean="0"/>
              <a:t>Liste de </a:t>
            </a:r>
            <a:r>
              <a:rPr lang="fr-FR" sz="1200" dirty="0" smtClean="0"/>
              <a:t>puces</a:t>
            </a:r>
          </a:p>
          <a:p>
            <a:r>
              <a:rPr lang="fr-FR" sz="1200" dirty="0" smtClean="0"/>
              <a:t>Hyperliens</a:t>
            </a:r>
          </a:p>
          <a:p>
            <a:r>
              <a:rPr lang="fr-FR" sz="1200" dirty="0" smtClean="0"/>
              <a:t>Sauver, publier, tester</a:t>
            </a:r>
          </a:p>
          <a:p>
            <a:r>
              <a:rPr lang="fr-FR" sz="1200" dirty="0" smtClean="0"/>
              <a:t>Référencement </a:t>
            </a:r>
            <a:endParaRPr lang="fr-FR" sz="1200" dirty="0" smtClean="0"/>
          </a:p>
          <a:p>
            <a:pPr lvl="1"/>
            <a:endParaRPr lang="fr-FR" sz="1200" dirty="0"/>
          </a:p>
        </p:txBody>
      </p:sp>
    </p:spTree>
    <p:extLst>
      <p:ext uri="{BB962C8B-B14F-4D97-AF65-F5344CB8AC3E}">
        <p14:creationId xmlns:p14="http://schemas.microsoft.com/office/powerpoint/2010/main" val="400162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Références</a:t>
            </a:r>
            <a:endParaRPr lang="fr-FR" dirty="0"/>
          </a:p>
        </p:txBody>
      </p:sp>
      <p:sp>
        <p:nvSpPr>
          <p:cNvPr id="3" name="Espace réservé du contenu 2"/>
          <p:cNvSpPr>
            <a:spLocks noGrp="1"/>
          </p:cNvSpPr>
          <p:nvPr>
            <p:ph idx="1"/>
          </p:nvPr>
        </p:nvSpPr>
        <p:spPr/>
        <p:txBody>
          <a:bodyPr/>
          <a:lstStyle/>
          <a:p>
            <a:r>
              <a:rPr lang="fr-FR" dirty="0">
                <a:hlinkClick r:id="rId2"/>
              </a:rPr>
              <a:t>http://info.med.yale.edu/caim/manual</a:t>
            </a:r>
            <a:r>
              <a:rPr lang="fr-FR" dirty="0" smtClean="0">
                <a:hlinkClick r:id="rId2"/>
              </a:rPr>
              <a:t>/</a:t>
            </a:r>
            <a:endParaRPr lang="fr-FR" dirty="0" smtClean="0"/>
          </a:p>
          <a:p>
            <a:r>
              <a:rPr lang="fr-FR" dirty="0">
                <a:hlinkClick r:id="rId3"/>
              </a:rPr>
              <a:t>http://</a:t>
            </a:r>
            <a:r>
              <a:rPr lang="fr-FR" dirty="0" smtClean="0">
                <a:hlinkClick r:id="rId3"/>
              </a:rPr>
              <a:t>www.cefrio.qc.ca</a:t>
            </a:r>
            <a:endParaRPr lang="fr-FR" dirty="0" smtClean="0"/>
          </a:p>
          <a:p>
            <a:pPr marL="0" indent="0">
              <a:buNone/>
            </a:pPr>
            <a:r>
              <a:rPr lang="fr-FR" dirty="0" err="1" smtClean="0"/>
              <a:t>Wix</a:t>
            </a:r>
            <a:r>
              <a:rPr lang="fr-FR" dirty="0" smtClean="0"/>
              <a:t> </a:t>
            </a:r>
          </a:p>
          <a:p>
            <a:r>
              <a:rPr lang="fr-FR" smtClean="0">
                <a:hlinkClick r:id="rId4"/>
              </a:rPr>
              <a:t>www.wix.com</a:t>
            </a:r>
            <a:endParaRPr lang="fr-FR" dirty="0" smtClean="0"/>
          </a:p>
          <a:p>
            <a:r>
              <a:rPr lang="fr-FR" dirty="0" err="1"/>
              <a:t>https</a:t>
            </a:r>
            <a:r>
              <a:rPr lang="fr-FR" dirty="0"/>
              <a:t>://</a:t>
            </a:r>
            <a:r>
              <a:rPr lang="fr-FR" dirty="0" err="1"/>
              <a:t>fr.wix.com</a:t>
            </a:r>
            <a:r>
              <a:rPr lang="fr-FR" dirty="0"/>
              <a:t>/blog/2017/02/15/debuter-avec-wix-les-10-tutoriels-a-connaitre-absolument/</a:t>
            </a:r>
            <a:endParaRPr lang="fr-FR" dirty="0" smtClean="0"/>
          </a:p>
          <a:p>
            <a:endParaRPr lang="fr-FR" dirty="0"/>
          </a:p>
        </p:txBody>
      </p:sp>
    </p:spTree>
    <p:extLst>
      <p:ext uri="{BB962C8B-B14F-4D97-AF65-F5344CB8AC3E}">
        <p14:creationId xmlns:p14="http://schemas.microsoft.com/office/powerpoint/2010/main" val="25338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révolution !</a:t>
            </a:r>
            <a:endParaRPr lang="fr-FR" dirty="0"/>
          </a:p>
        </p:txBody>
      </p:sp>
      <p:sp>
        <p:nvSpPr>
          <p:cNvPr id="3" name="Espace réservé du contenu 2"/>
          <p:cNvSpPr>
            <a:spLocks noGrp="1"/>
          </p:cNvSpPr>
          <p:nvPr>
            <p:ph idx="1"/>
          </p:nvPr>
        </p:nvSpPr>
        <p:spPr/>
        <p:txBody>
          <a:bodyPr>
            <a:normAutofit/>
          </a:bodyPr>
          <a:lstStyle/>
          <a:p>
            <a:r>
              <a:rPr lang="fr-FR" dirty="0"/>
              <a:t>Cette particularité </a:t>
            </a:r>
            <a:r>
              <a:rPr lang="fr-FR" dirty="0" smtClean="0"/>
              <a:t>du web que </a:t>
            </a:r>
            <a:r>
              <a:rPr lang="fr-FR" dirty="0"/>
              <a:t>l’on appelle </a:t>
            </a:r>
            <a:r>
              <a:rPr lang="fr-FR" b="1" dirty="0"/>
              <a:t>l’interactivité</a:t>
            </a:r>
            <a:r>
              <a:rPr lang="fr-FR" dirty="0"/>
              <a:t> est unique dans le monde des </a:t>
            </a:r>
            <a:r>
              <a:rPr lang="fr-FR" dirty="0" smtClean="0"/>
              <a:t>médias.</a:t>
            </a:r>
          </a:p>
          <a:p>
            <a:r>
              <a:rPr lang="fr-FR" dirty="0"/>
              <a:t>Elle a profondément modifié les modes de communication entre les individus et a permis de créer de nouveaux liens sociaux, de susciter de nouveaux comportements, de mettre en place des communautés particulières. </a:t>
            </a:r>
          </a:p>
        </p:txBody>
      </p:sp>
    </p:spTree>
    <p:extLst>
      <p:ext uri="{BB962C8B-B14F-4D97-AF65-F5344CB8AC3E}">
        <p14:creationId xmlns:p14="http://schemas.microsoft.com/office/powerpoint/2010/main" val="106112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Synonymes ? </a:t>
            </a:r>
            <a:endParaRPr lang="fr-FR" dirty="0"/>
          </a:p>
        </p:txBody>
      </p:sp>
      <p:sp>
        <p:nvSpPr>
          <p:cNvPr id="3" name="Espace réservé du contenu 2"/>
          <p:cNvSpPr>
            <a:spLocks noGrp="1"/>
          </p:cNvSpPr>
          <p:nvPr>
            <p:ph idx="1"/>
          </p:nvPr>
        </p:nvSpPr>
        <p:spPr>
          <a:xfrm>
            <a:off x="833154" y="1600201"/>
            <a:ext cx="8042276" cy="4343400"/>
          </a:xfrm>
        </p:spPr>
        <p:txBody>
          <a:bodyPr>
            <a:normAutofit fontScale="92500"/>
          </a:bodyPr>
          <a:lstStyle/>
          <a:p>
            <a:endParaRPr lang="fr-FR" dirty="0" smtClean="0"/>
          </a:p>
          <a:p>
            <a:r>
              <a:rPr lang="fr-FR" b="1" dirty="0" smtClean="0"/>
              <a:t>WEB</a:t>
            </a:r>
            <a:r>
              <a:rPr lang="fr-FR" dirty="0" smtClean="0"/>
              <a:t> </a:t>
            </a:r>
            <a:r>
              <a:rPr lang="fr-FR" dirty="0"/>
              <a:t>:  Le World Wide Web, c'est le système qui nous permet de naviguer de </a:t>
            </a:r>
            <a:r>
              <a:rPr lang="fr-FR" dirty="0" smtClean="0"/>
              <a:t>page </a:t>
            </a:r>
            <a:r>
              <a:rPr lang="fr-FR" dirty="0"/>
              <a:t>en </a:t>
            </a:r>
            <a:r>
              <a:rPr lang="fr-FR" dirty="0" smtClean="0"/>
              <a:t>page </a:t>
            </a:r>
            <a:r>
              <a:rPr lang="fr-FR" dirty="0"/>
              <a:t>en cliquant sur des liens grâce à un navigateur. Quand on veut se la jouer, on parle de système hypertexte.</a:t>
            </a:r>
          </a:p>
          <a:p>
            <a:r>
              <a:rPr lang="fr-FR" b="1" dirty="0" smtClean="0"/>
              <a:t>Internet</a:t>
            </a:r>
            <a:r>
              <a:rPr lang="fr-FR" dirty="0" smtClean="0"/>
              <a:t> </a:t>
            </a:r>
            <a:r>
              <a:rPr lang="fr-FR" dirty="0"/>
              <a:t>: Internet (contraction de Inter Network) est un réseau informatique qui relie des ordinateurs entre eux à l'échelle du monde. Ce gigantesque réseau se compose de millions de réseaux publics et privés plus petits, par exemple des réseaux universitaires, gouvernementaux ou commerciaux.</a:t>
            </a:r>
          </a:p>
        </p:txBody>
      </p:sp>
      <p:sp>
        <p:nvSpPr>
          <p:cNvPr id="5" name="Flèche courbée vers la droite 4"/>
          <p:cNvSpPr/>
          <p:nvPr/>
        </p:nvSpPr>
        <p:spPr>
          <a:xfrm>
            <a:off x="-149074" y="2809317"/>
            <a:ext cx="1239858" cy="1350113"/>
          </a:xfrm>
          <a:prstGeom prst="curvedRightArrow">
            <a:avLst/>
          </a:prstGeom>
          <a:ln/>
        </p:spPr>
        <p:style>
          <a:lnRef idx="1">
            <a:schemeClr val="accent1"/>
          </a:lnRef>
          <a:fillRef idx="3">
            <a:schemeClr val="accent1"/>
          </a:fillRef>
          <a:effectRef idx="2">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102817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a:blip r:embed="rId2"/>
          <a:srcRect l="3710" r="3710"/>
          <a:stretch>
            <a:fillRect/>
          </a:stretch>
        </p:blipFill>
        <p:spPr/>
      </p:pic>
    </p:spTree>
    <p:extLst>
      <p:ext uri="{BB962C8B-B14F-4D97-AF65-F5344CB8AC3E}">
        <p14:creationId xmlns:p14="http://schemas.microsoft.com/office/powerpoint/2010/main" val="179042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définitions</a:t>
            </a:r>
            <a:endParaRPr lang="fr-FR" dirty="0"/>
          </a:p>
        </p:txBody>
      </p:sp>
      <p:sp>
        <p:nvSpPr>
          <p:cNvPr id="3" name="Espace réservé du contenu 2"/>
          <p:cNvSpPr>
            <a:spLocks noGrp="1"/>
          </p:cNvSpPr>
          <p:nvPr>
            <p:ph idx="1"/>
          </p:nvPr>
        </p:nvSpPr>
        <p:spPr/>
        <p:txBody>
          <a:bodyPr>
            <a:normAutofit fontScale="70000" lnSpcReduction="20000"/>
          </a:bodyPr>
          <a:lstStyle/>
          <a:p>
            <a:r>
              <a:rPr lang="fr-FR" b="1" dirty="0" smtClean="0"/>
              <a:t>TCP</a:t>
            </a:r>
            <a:r>
              <a:rPr lang="fr-FR" b="1" dirty="0"/>
              <a:t>/IP : </a:t>
            </a:r>
            <a:r>
              <a:rPr lang="fr-FR" dirty="0"/>
              <a:t>Transmission Control Protocol / Internet Protocol (qui correspondent chacun, en français à : protocole de contrôle de transmission et protocole Internet) sont des protocoles qui définissent comment les données sont transférées à travers le web. </a:t>
            </a:r>
            <a:endParaRPr lang="fr-FR" dirty="0" smtClean="0"/>
          </a:p>
          <a:p>
            <a:r>
              <a:rPr lang="fr-FR" b="1" dirty="0" smtClean="0"/>
              <a:t>DNS</a:t>
            </a:r>
            <a:r>
              <a:rPr lang="fr-FR" dirty="0" smtClean="0"/>
              <a:t> </a:t>
            </a:r>
            <a:r>
              <a:rPr lang="fr-FR" dirty="0"/>
              <a:t>: Domain Name System (ce qui correspond à « système de noms de domaines ») est un système qui ressemble à un annuaire pour les sites web. Lorsque vous tapez une adresse dans votre navigateur, le navigateur utilise le DNS pour récupérer l'adresse réelle du site web afin de le trouver. </a:t>
            </a:r>
            <a:endParaRPr lang="fr-FR" dirty="0" smtClean="0"/>
          </a:p>
          <a:p>
            <a:r>
              <a:rPr lang="fr-FR" b="1" dirty="0" smtClean="0"/>
              <a:t>HTTP</a:t>
            </a:r>
            <a:r>
              <a:rPr lang="fr-FR" dirty="0" smtClean="0"/>
              <a:t> </a:t>
            </a:r>
            <a:r>
              <a:rPr lang="fr-FR" dirty="0"/>
              <a:t>: </a:t>
            </a:r>
            <a:r>
              <a:rPr lang="fr-FR" dirty="0" err="1"/>
              <a:t>Hypertext</a:t>
            </a:r>
            <a:r>
              <a:rPr lang="fr-FR" dirty="0"/>
              <a:t> Transfer Protocol (pour « protocole de transfert hypertexte ») est un </a:t>
            </a:r>
            <a:r>
              <a:rPr lang="fr-FR" dirty="0" smtClean="0"/>
              <a:t>protocole d'application </a:t>
            </a:r>
            <a:r>
              <a:rPr lang="fr-FR" dirty="0"/>
              <a:t>qui définit le langage avec lequel les clients et les serveurs communiquent. </a:t>
            </a:r>
          </a:p>
          <a:p>
            <a:r>
              <a:rPr lang="fr-FR" dirty="0" smtClean="0"/>
              <a:t>Les fichiers </a:t>
            </a:r>
            <a:r>
              <a:rPr lang="fr-FR" dirty="0"/>
              <a:t>matériels : Ces fichiers représentent tous les matériaux qui sont utilisés pour faire un site web : les images, les musiques, les vidéos, les PDF, etc.</a:t>
            </a:r>
          </a:p>
        </p:txBody>
      </p:sp>
    </p:spTree>
    <p:extLst>
      <p:ext uri="{BB962C8B-B14F-4D97-AF65-F5344CB8AC3E}">
        <p14:creationId xmlns:p14="http://schemas.microsoft.com/office/powerpoint/2010/main" val="307707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Nom de domaine</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a:t>Les noms de domaine </a:t>
            </a:r>
            <a:r>
              <a:rPr lang="fr-FR" dirty="0" smtClean="0"/>
              <a:t>fournissent </a:t>
            </a:r>
            <a:r>
              <a:rPr lang="fr-FR" dirty="0"/>
              <a:t>des adresses, humainement compréhensibles pour retrouver des serveurs web connectés sur Internet</a:t>
            </a:r>
            <a:r>
              <a:rPr lang="fr-FR" dirty="0" smtClean="0"/>
              <a:t>. C’est l’équivalent de votre adresse postale. </a:t>
            </a:r>
          </a:p>
          <a:p>
            <a:r>
              <a:rPr lang="fr-FR" dirty="0" smtClean="0"/>
              <a:t>Le </a:t>
            </a:r>
            <a:r>
              <a:rPr lang="fr-FR" dirty="0"/>
              <a:t>nom de domaine est composé de plusieurs parties, séparées par des points. Ces différents composants sont lus de droite à gauche </a:t>
            </a:r>
            <a:r>
              <a:rPr lang="fr-FR" dirty="0" smtClean="0"/>
              <a:t>:</a:t>
            </a:r>
          </a:p>
          <a:p>
            <a:pPr marL="0" indent="0">
              <a:buNone/>
            </a:pPr>
            <a:r>
              <a:rPr lang="fr-FR" b="1" dirty="0"/>
              <a:t>Obtenir un nom de domaine</a:t>
            </a:r>
          </a:p>
          <a:p>
            <a:endParaRPr lang="fr-FR" dirty="0"/>
          </a:p>
          <a:p>
            <a:r>
              <a:rPr lang="fr-FR" dirty="0"/>
              <a:t>Le processus est assez simple :</a:t>
            </a:r>
          </a:p>
          <a:p>
            <a:pPr lvl="1"/>
            <a:r>
              <a:rPr lang="fr-FR" dirty="0" smtClean="0"/>
              <a:t>Aller </a:t>
            </a:r>
            <a:r>
              <a:rPr lang="fr-FR" dirty="0"/>
              <a:t>sur le site web d'un bureau d'enregistrement</a:t>
            </a:r>
          </a:p>
          <a:p>
            <a:pPr lvl="1"/>
            <a:r>
              <a:rPr lang="fr-FR" dirty="0"/>
              <a:t>Généralement, celui-ci possède une zone mise en avant pour rechercher la disponibilité d'un nom de domaine et le réserver le cas échéant. </a:t>
            </a:r>
            <a:endParaRPr lang="fr-FR" dirty="0" smtClean="0"/>
          </a:p>
          <a:p>
            <a:pPr lvl="1"/>
            <a:r>
              <a:rPr lang="fr-FR" dirty="0" smtClean="0"/>
              <a:t>￼</a:t>
            </a:r>
            <a:r>
              <a:rPr lang="fr-FR" dirty="0"/>
              <a:t>Certains TLD peuvent indiquer que le site ou service provient d'un pays donné (par exemple : .us, .</a:t>
            </a:r>
            <a:r>
              <a:rPr lang="fr-FR" dirty="0" err="1"/>
              <a:t>fr</a:t>
            </a:r>
            <a:r>
              <a:rPr lang="fr-FR" dirty="0"/>
              <a:t> ou .sh qui correspondent aux États-Unis, à la France et à Sainte-Hélène), d'autres TLD sont génériques (par exemple : .</a:t>
            </a:r>
            <a:r>
              <a:rPr lang="fr-FR" dirty="0" err="1"/>
              <a:t>com</a:t>
            </a:r>
            <a:r>
              <a:rPr lang="fr-FR" dirty="0"/>
              <a:t>, .</a:t>
            </a:r>
            <a:r>
              <a:rPr lang="fr-FR" dirty="0" err="1"/>
              <a:t>org</a:t>
            </a:r>
            <a:r>
              <a:rPr lang="fr-FR" dirty="0"/>
              <a:t>, .net).</a:t>
            </a:r>
          </a:p>
        </p:txBody>
      </p:sp>
      <p:pic>
        <p:nvPicPr>
          <p:cNvPr id="4" name="Image 3"/>
          <p:cNvPicPr>
            <a:picLocks noChangeAspect="1"/>
          </p:cNvPicPr>
          <p:nvPr/>
        </p:nvPicPr>
        <p:blipFill>
          <a:blip r:embed="rId2"/>
          <a:stretch>
            <a:fillRect/>
          </a:stretch>
        </p:blipFill>
        <p:spPr>
          <a:xfrm>
            <a:off x="5325590" y="2946400"/>
            <a:ext cx="3200400" cy="965200"/>
          </a:xfrm>
          <a:prstGeom prst="rect">
            <a:avLst/>
          </a:prstGeom>
        </p:spPr>
      </p:pic>
    </p:spTree>
    <p:extLst>
      <p:ext uri="{BB962C8B-B14F-4D97-AF65-F5344CB8AC3E}">
        <p14:creationId xmlns:p14="http://schemas.microsoft.com/office/powerpoint/2010/main" val="147468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s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Brise.thmx</Template>
  <TotalTime>2130</TotalTime>
  <Words>1977</Words>
  <Application>Microsoft Macintosh PowerPoint</Application>
  <PresentationFormat>Présentation à l'écran (4:3)</PresentationFormat>
  <Paragraphs>187</Paragraphs>
  <Slides>49</Slides>
  <Notes>0</Notes>
  <HiddenSlides>0</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Brise</vt:lpstr>
      <vt:lpstr>Créer son site Web</vt:lpstr>
      <vt:lpstr>Objectifs</vt:lpstr>
      <vt:lpstr>Naissance du Web</vt:lpstr>
      <vt:lpstr>Nouveauté ? </vt:lpstr>
      <vt:lpstr>Une révolution !</vt:lpstr>
      <vt:lpstr>Synonymes ? </vt:lpstr>
      <vt:lpstr>Présentation PowerPoint</vt:lpstr>
      <vt:lpstr>Quelques définitions</vt:lpstr>
      <vt:lpstr>Nom de domaine</vt:lpstr>
      <vt:lpstr>Présentation PowerPoint</vt:lpstr>
      <vt:lpstr>Présentation PowerPoint</vt:lpstr>
      <vt:lpstr>HTML</vt:lpstr>
      <vt:lpstr>HTML</vt:lpstr>
      <vt:lpstr>Présentation PowerPoint</vt:lpstr>
      <vt:lpstr>Hyperliens </vt:lpstr>
      <vt:lpstr>Présentation PowerPoint</vt:lpstr>
      <vt:lpstr>Navigation</vt:lpstr>
      <vt:lpstr>Navigation </vt:lpstr>
      <vt:lpstr>Navigation</vt:lpstr>
      <vt:lpstr>Style de catégories</vt:lpstr>
      <vt:lpstr>Présentation PowerPoint</vt:lpstr>
      <vt:lpstr>Présentation PowerPoint</vt:lpstr>
      <vt:lpstr>Présentation PowerPoint</vt:lpstr>
      <vt:lpstr>Présentation PowerPoint</vt:lpstr>
      <vt:lpstr>Présentation PowerPoint</vt:lpstr>
      <vt:lpstr>Présentation PowerPoint</vt:lpstr>
      <vt:lpstr>Navigation</vt:lpstr>
      <vt:lpstr>Zonage</vt:lpstr>
      <vt:lpstr>Zonage</vt:lpstr>
      <vt:lpstr>Page d’accueil et pages secondaires</vt:lpstr>
      <vt:lpstr>Exemples</vt:lpstr>
      <vt:lpstr>Ergonomie</vt:lpstr>
      <vt:lpstr>Design et couleurs</vt:lpstr>
      <vt:lpstr>Psychologie des couleurs </vt:lpstr>
      <vt:lpstr>Les menus et les boutons</vt:lpstr>
      <vt:lpstr>Présentation PowerPoint</vt:lpstr>
      <vt:lpstr>Présentation PowerPoint</vt:lpstr>
      <vt:lpstr>Présentation PowerPoint</vt:lpstr>
      <vt:lpstr>À vous de juger </vt:lpstr>
      <vt:lpstr>Présentation PowerPoint</vt:lpstr>
      <vt:lpstr>Tendances </vt:lpstr>
      <vt:lpstr>Recommandations</vt:lpstr>
      <vt:lpstr>Présentation PowerPoint</vt:lpstr>
      <vt:lpstr>Recommandations</vt:lpstr>
      <vt:lpstr>Présentation PowerPoint</vt:lpstr>
      <vt:lpstr>Statistiques d’usage d’Internet </vt:lpstr>
      <vt:lpstr>Présentation PowerPoint</vt:lpstr>
      <vt:lpstr>Wix</vt:lpstr>
      <vt:lpstr>Références</vt:lpstr>
    </vt:vector>
  </TitlesOfParts>
  <Company>UdeM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Frida Anbar</dc:creator>
  <cp:lastModifiedBy>Frida Anbar</cp:lastModifiedBy>
  <cp:revision>64</cp:revision>
  <dcterms:created xsi:type="dcterms:W3CDTF">2017-11-08T07:59:23Z</dcterms:created>
  <dcterms:modified xsi:type="dcterms:W3CDTF">2017-11-09T19:34:45Z</dcterms:modified>
</cp:coreProperties>
</file>